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7"/>
  </p:notesMasterIdLst>
  <p:sldIdLst>
    <p:sldId id="256" r:id="rId2"/>
    <p:sldId id="257" r:id="rId3"/>
    <p:sldId id="267" r:id="rId4"/>
    <p:sldId id="258" r:id="rId5"/>
    <p:sldId id="334" r:id="rId6"/>
    <p:sldId id="439" r:id="rId7"/>
    <p:sldId id="335" r:id="rId8"/>
    <p:sldId id="336" r:id="rId9"/>
    <p:sldId id="401" r:id="rId10"/>
    <p:sldId id="402" r:id="rId11"/>
    <p:sldId id="440" r:id="rId12"/>
    <p:sldId id="337" r:id="rId13"/>
    <p:sldId id="396" r:id="rId14"/>
    <p:sldId id="397" r:id="rId15"/>
    <p:sldId id="403" r:id="rId16"/>
    <p:sldId id="485" r:id="rId17"/>
    <p:sldId id="486" r:id="rId18"/>
    <p:sldId id="405" r:id="rId19"/>
    <p:sldId id="404" r:id="rId20"/>
    <p:sldId id="325" r:id="rId21"/>
    <p:sldId id="262" r:id="rId22"/>
    <p:sldId id="268" r:id="rId23"/>
    <p:sldId id="443" r:id="rId24"/>
    <p:sldId id="444" r:id="rId25"/>
    <p:sldId id="445" r:id="rId26"/>
    <p:sldId id="339" r:id="rId27"/>
    <p:sldId id="441" r:id="rId28"/>
    <p:sldId id="446" r:id="rId29"/>
    <p:sldId id="340" r:id="rId30"/>
    <p:sldId id="357" r:id="rId31"/>
    <p:sldId id="389" r:id="rId32"/>
    <p:sldId id="358" r:id="rId33"/>
    <p:sldId id="359" r:id="rId34"/>
    <p:sldId id="341" r:id="rId35"/>
    <p:sldId id="342" r:id="rId36"/>
    <p:sldId id="343" r:id="rId37"/>
    <p:sldId id="344" r:id="rId38"/>
    <p:sldId id="356" r:id="rId39"/>
    <p:sldId id="354" r:id="rId40"/>
    <p:sldId id="447" r:id="rId41"/>
    <p:sldId id="362" r:id="rId42"/>
    <p:sldId id="363" r:id="rId43"/>
    <p:sldId id="328" r:id="rId44"/>
    <p:sldId id="263" r:id="rId45"/>
    <p:sldId id="269" r:id="rId46"/>
    <p:sldId id="345" r:id="rId47"/>
    <p:sldId id="372" r:id="rId48"/>
    <p:sldId id="373" r:id="rId49"/>
    <p:sldId id="376" r:id="rId50"/>
    <p:sldId id="346" r:id="rId51"/>
    <p:sldId id="347" r:id="rId52"/>
    <p:sldId id="349" r:id="rId53"/>
    <p:sldId id="350" r:id="rId54"/>
    <p:sldId id="386" r:id="rId55"/>
    <p:sldId id="367" r:id="rId56"/>
    <p:sldId id="368" r:id="rId57"/>
    <p:sldId id="387" r:id="rId58"/>
    <p:sldId id="412" r:id="rId59"/>
    <p:sldId id="413" r:id="rId60"/>
    <p:sldId id="448" r:id="rId61"/>
    <p:sldId id="451" r:id="rId62"/>
    <p:sldId id="449" r:id="rId63"/>
    <p:sldId id="380" r:id="rId64"/>
    <p:sldId id="370" r:id="rId65"/>
    <p:sldId id="371" r:id="rId66"/>
    <p:sldId id="352" r:id="rId67"/>
    <p:sldId id="382" r:id="rId68"/>
    <p:sldId id="390" r:id="rId69"/>
    <p:sldId id="381" r:id="rId70"/>
    <p:sldId id="391" r:id="rId71"/>
    <p:sldId id="393" r:id="rId72"/>
    <p:sldId id="452" r:id="rId73"/>
    <p:sldId id="453" r:id="rId74"/>
    <p:sldId id="454" r:id="rId75"/>
    <p:sldId id="435" r:id="rId76"/>
    <p:sldId id="437" r:id="rId77"/>
    <p:sldId id="436" r:id="rId78"/>
    <p:sldId id="327" r:id="rId79"/>
    <p:sldId id="264" r:id="rId80"/>
    <p:sldId id="473" r:id="rId81"/>
    <p:sldId id="332" r:id="rId82"/>
    <p:sldId id="474" r:id="rId83"/>
    <p:sldId id="476" r:id="rId84"/>
    <p:sldId id="459" r:id="rId85"/>
    <p:sldId id="468" r:id="rId86"/>
    <p:sldId id="472" r:id="rId87"/>
    <p:sldId id="458" r:id="rId88"/>
    <p:sldId id="470" r:id="rId89"/>
    <p:sldId id="462" r:id="rId90"/>
    <p:sldId id="477" r:id="rId91"/>
    <p:sldId id="463" r:id="rId92"/>
    <p:sldId id="478" r:id="rId93"/>
    <p:sldId id="475" r:id="rId94"/>
    <p:sldId id="461" r:id="rId95"/>
    <p:sldId id="326" r:id="rId96"/>
    <p:sldId id="330" r:id="rId97"/>
    <p:sldId id="329" r:id="rId98"/>
    <p:sldId id="409" r:id="rId99"/>
    <p:sldId id="407" r:id="rId100"/>
    <p:sldId id="408" r:id="rId101"/>
    <p:sldId id="420" r:id="rId102"/>
    <p:sldId id="414" r:id="rId103"/>
    <p:sldId id="421" r:id="rId104"/>
    <p:sldId id="415" r:id="rId105"/>
    <p:sldId id="455" r:id="rId106"/>
    <p:sldId id="456" r:id="rId107"/>
    <p:sldId id="425" r:id="rId108"/>
    <p:sldId id="423" r:id="rId109"/>
    <p:sldId id="410" r:id="rId110"/>
    <p:sldId id="430" r:id="rId111"/>
    <p:sldId id="411" r:id="rId112"/>
    <p:sldId id="426" r:id="rId113"/>
    <p:sldId id="427" r:id="rId114"/>
    <p:sldId id="433" r:id="rId115"/>
    <p:sldId id="431" r:id="rId116"/>
    <p:sldId id="434" r:id="rId117"/>
    <p:sldId id="432" r:id="rId118"/>
    <p:sldId id="479" r:id="rId119"/>
    <p:sldId id="480" r:id="rId120"/>
    <p:sldId id="481" r:id="rId121"/>
    <p:sldId id="482" r:id="rId122"/>
    <p:sldId id="483" r:id="rId123"/>
    <p:sldId id="484" r:id="rId124"/>
    <p:sldId id="331" r:id="rId125"/>
    <p:sldId id="272" r:id="rId1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26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57"/>
    <p:restoredTop sz="84586"/>
  </p:normalViewPr>
  <p:slideViewPr>
    <p:cSldViewPr snapToGrid="0" snapToObjects="1">
      <p:cViewPr varScale="1">
        <p:scale>
          <a:sx n="54" d="100"/>
          <a:sy n="54" d="100"/>
        </p:scale>
        <p:origin x="576" y="5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44D0C-1CB1-E645-87B8-5887239B9ECD}" type="datetimeFigureOut">
              <a:rPr lang="fr-FR" smtClean="0"/>
              <a:t>02/04/2022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A1237-63C0-2149-90AD-33FFCF7C8578}" type="slidenum">
              <a:rPr lang="fr-FR" smtClean="0"/>
              <a:t>‹N°›</a:t>
            </a:fld>
            <a:endParaRPr lang="fr-FR"/>
          </a:p>
        </p:txBody>
      </p:sp>
    </p:spTree>
    <p:extLst>
      <p:ext uri="{BB962C8B-B14F-4D97-AF65-F5344CB8AC3E}">
        <p14:creationId xmlns:p14="http://schemas.microsoft.com/office/powerpoint/2010/main" val="77776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Z-test"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ons.wikimedia.org/wiki/File:Comparison_of_1D_bandwidth_selectors.p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SUPINFO</a:t>
            </a:r>
          </a:p>
          <a:p>
            <a:r>
              <a:rPr lang="fr-FR" dirty="0"/>
              <a:t>Auteur : Laurent GODEFROY</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a:t>
            </a:fld>
            <a:endParaRPr lang="fr-FR"/>
          </a:p>
        </p:txBody>
      </p:sp>
    </p:spTree>
    <p:extLst>
      <p:ext uri="{BB962C8B-B14F-4D97-AF65-F5344CB8AC3E}">
        <p14:creationId xmlns:p14="http://schemas.microsoft.com/office/powerpoint/2010/main" val="1051732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Quand une variable est bimodale, cela signifie souvent que l’échantillon est hétérogène. Il y a en effet deux groupes bien distincts, hommes et femmes, qui expliquent cette répartition.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25</a:t>
            </a:fld>
            <a:endParaRPr lang="fr-FR"/>
          </a:p>
        </p:txBody>
      </p:sp>
    </p:spTree>
    <p:extLst>
      <p:ext uri="{BB962C8B-B14F-4D97-AF65-F5344CB8AC3E}">
        <p14:creationId xmlns:p14="http://schemas.microsoft.com/office/powerpoint/2010/main" val="379129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évidemment la moyenne utilisée dans un cadre scolaire ou universitaire.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28</a:t>
            </a:fld>
            <a:endParaRPr lang="fr-FR"/>
          </a:p>
        </p:txBody>
      </p:sp>
    </p:spTree>
    <p:extLst>
      <p:ext uri="{BB962C8B-B14F-4D97-AF65-F5344CB8AC3E}">
        <p14:creationId xmlns:p14="http://schemas.microsoft.com/office/powerpoint/2010/main" val="426361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verra dans la prochaine partie comment repérer ces valeurs extrêmes.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31</a:t>
            </a:fld>
            <a:endParaRPr lang="fr-FR"/>
          </a:p>
        </p:txBody>
      </p:sp>
    </p:spTree>
    <p:extLst>
      <p:ext uri="{BB962C8B-B14F-4D97-AF65-F5344CB8AC3E}">
        <p14:creationId xmlns:p14="http://schemas.microsoft.com/office/powerpoint/2010/main" val="73613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32</a:t>
            </a:fld>
            <a:endParaRPr lang="fr-FR"/>
          </a:p>
        </p:txBody>
      </p:sp>
    </p:spTree>
    <p:extLst>
      <p:ext uri="{BB962C8B-B14F-4D97-AF65-F5344CB8AC3E}">
        <p14:creationId xmlns:p14="http://schemas.microsoft.com/office/powerpoint/2010/main" val="2673767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Cette moyenne est par exemple pertinente dans le cas de taux de croissance.</a:t>
            </a:r>
          </a:p>
          <a:p>
            <a:r>
              <a:rPr lang="fr-FR" altLang="fr-FR" dirty="0">
                <a:latin typeface="Arial" panose="020B0604020202020204" pitchFamily="34" charset="0"/>
                <a:ea typeface="ＭＳ Ｐゴシック" panose="020B0600070205080204" pitchFamily="34" charset="-128"/>
              </a:rPr>
              <a:t>L</a:t>
            </a:r>
            <a:r>
              <a:rPr lang="ja-JP" altLang="fr-FR">
                <a:latin typeface="Arial" panose="020B0604020202020204" pitchFamily="34" charset="0"/>
                <a:ea typeface="ＭＳ Ｐゴシック" panose="020B0600070205080204" pitchFamily="34" charset="-128"/>
              </a:rPr>
              <a:t>’</a:t>
            </a:r>
            <a:r>
              <a:rPr lang="fr-FR" altLang="ja-JP" dirty="0">
                <a:latin typeface="Arial" panose="020B0604020202020204" pitchFamily="34" charset="0"/>
                <a:ea typeface="ＭＳ Ｐゴシック" panose="020B0600070205080204" pitchFamily="34" charset="-128"/>
              </a:rPr>
              <a:t>utilisation de la moyenne géométrique est beaucoup plus marginale que celle de la moyenne arithmétique.</a:t>
            </a:r>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34</a:t>
            </a:fld>
            <a:endParaRPr lang="fr-FR"/>
          </a:p>
        </p:txBody>
      </p:sp>
    </p:spTree>
    <p:extLst>
      <p:ext uri="{BB962C8B-B14F-4D97-AF65-F5344CB8AC3E}">
        <p14:creationId xmlns:p14="http://schemas.microsoft.com/office/powerpoint/2010/main" val="263083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des données : https://</a:t>
            </a:r>
            <a:r>
              <a:rPr lang="fr-FR" dirty="0" err="1"/>
              <a:t>fr.investing.com</a:t>
            </a:r>
            <a:r>
              <a:rPr lang="fr-FR" dirty="0"/>
              <a:t>/crypto/bitcoin/</a:t>
            </a:r>
            <a:r>
              <a:rPr lang="fr-FR" dirty="0" err="1"/>
              <a:t>historical</a:t>
            </a:r>
            <a:r>
              <a:rPr lang="fr-FR" dirty="0"/>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moyenne arithmétique n’est donc pas pertinente dans ce genre de situation.</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35</a:t>
            </a:fld>
            <a:endParaRPr lang="fr-FR"/>
          </a:p>
        </p:txBody>
      </p:sp>
    </p:spTree>
    <p:extLst>
      <p:ext uri="{BB962C8B-B14F-4D97-AF65-F5344CB8AC3E}">
        <p14:creationId xmlns:p14="http://schemas.microsoft.com/office/powerpoint/2010/main" val="4488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dirty="0">
                <a:latin typeface="Arial" panose="020B0604020202020204" pitchFamily="34" charset="0"/>
                <a:ea typeface="ＭＳ Ｐゴシック" panose="020B0600070205080204" pitchFamily="34" charset="-128"/>
              </a:rPr>
              <a:t>L</a:t>
            </a:r>
            <a:r>
              <a:rPr lang="ja-JP" altLang="fr-FR">
                <a:latin typeface="Arial" panose="020B0604020202020204" pitchFamily="34" charset="0"/>
                <a:ea typeface="ＭＳ Ｐゴシック" panose="020B0600070205080204" pitchFamily="34" charset="-128"/>
              </a:rPr>
              <a:t>’</a:t>
            </a:r>
            <a:r>
              <a:rPr lang="fr-FR" altLang="ja-JP" dirty="0">
                <a:latin typeface="Arial" panose="020B0604020202020204" pitchFamily="34" charset="0"/>
                <a:ea typeface="ＭＳ Ｐゴシック" panose="020B0600070205080204" pitchFamily="34" charset="-128"/>
              </a:rPr>
              <a:t>utilisation de la moyenne harmonique est beaucoup plus marginale que celle de la moyenne arithmétique.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36</a:t>
            </a:fld>
            <a:endParaRPr lang="fr-FR"/>
          </a:p>
        </p:txBody>
      </p:sp>
    </p:spTree>
    <p:extLst>
      <p:ext uri="{BB962C8B-B14F-4D97-AF65-F5344CB8AC3E}">
        <p14:creationId xmlns:p14="http://schemas.microsoft.com/office/powerpoint/2010/main" val="611787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moyenne arithmétique n’est donc pas pertinente dans ce genre de situation.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37</a:t>
            </a:fld>
            <a:endParaRPr lang="fr-FR"/>
          </a:p>
        </p:txBody>
      </p:sp>
    </p:spTree>
    <p:extLst>
      <p:ext uri="{BB962C8B-B14F-4D97-AF65-F5344CB8AC3E}">
        <p14:creationId xmlns:p14="http://schemas.microsoft.com/office/powerpoint/2010/main" val="3440560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Merci Wikipedia pour une fois.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40</a:t>
            </a:fld>
            <a:endParaRPr lang="fr-FR"/>
          </a:p>
        </p:txBody>
      </p:sp>
    </p:spTree>
    <p:extLst>
      <p:ext uri="{BB962C8B-B14F-4D97-AF65-F5344CB8AC3E}">
        <p14:creationId xmlns:p14="http://schemas.microsoft.com/office/powerpoint/2010/main" val="3416219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est facile de voir que la moyenne de chacune des deux séries ci-dessus est égale à 11.</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45</a:t>
            </a:fld>
            <a:endParaRPr lang="fr-FR"/>
          </a:p>
        </p:txBody>
      </p:sp>
    </p:spTree>
    <p:extLst>
      <p:ext uri="{BB962C8B-B14F-4D97-AF65-F5344CB8AC3E}">
        <p14:creationId xmlns:p14="http://schemas.microsoft.com/office/powerpoint/2010/main" val="309413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en procédant comme cela on perd le côté hiérarchique évident des différentes valeurs.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9</a:t>
            </a:fld>
            <a:endParaRPr lang="fr-FR"/>
          </a:p>
        </p:txBody>
      </p:sp>
    </p:spTree>
    <p:extLst>
      <p:ext uri="{BB962C8B-B14F-4D97-AF65-F5344CB8AC3E}">
        <p14:creationId xmlns:p14="http://schemas.microsoft.com/office/powerpoint/2010/main" val="689556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définir de la même façon un écart égal à la </a:t>
            </a:r>
            <a:r>
              <a:rPr lang="fr-FR" sz="1200" dirty="0"/>
              <a:t>moyenne des valeurs absolues des écarts à la médiane. Mais pour mesurer une dispersion autour de la médiane on préfèrera utiliser l’écart absolu médian.</a:t>
            </a:r>
          </a:p>
          <a:p>
            <a:r>
              <a:rPr lang="fr-FR" sz="1200" dirty="0"/>
              <a:t>Cette notation n’est absolument pas universelle.</a:t>
            </a:r>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48</a:t>
            </a:fld>
            <a:endParaRPr lang="fr-FR"/>
          </a:p>
        </p:txBody>
      </p:sp>
    </p:spTree>
    <p:extLst>
      <p:ext uri="{BB962C8B-B14F-4D97-AF65-F5344CB8AC3E}">
        <p14:creationId xmlns:p14="http://schemas.microsoft.com/office/powerpoint/2010/main" val="155843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peut définir de la même façon un écart égal à la </a:t>
            </a:r>
            <a:r>
              <a:rPr lang="fr-FR" sz="1200" dirty="0"/>
              <a:t>médiane des valeurs absolues des écarts à la moyenne. Mais pour mesurer une dispersion autour de la moyenne on préfèrera utiliser l’écart absolu moyen.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Cette notation n’est absolument pas universelle.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49</a:t>
            </a:fld>
            <a:endParaRPr lang="fr-FR"/>
          </a:p>
        </p:txBody>
      </p:sp>
    </p:spTree>
    <p:extLst>
      <p:ext uri="{BB962C8B-B14F-4D97-AF65-F5344CB8AC3E}">
        <p14:creationId xmlns:p14="http://schemas.microsoft.com/office/powerpoint/2010/main" val="383097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variance n’est pas en soi un paramètre de dispersion mais elle va permettre de définir l’écart-type qui en est un.</a:t>
            </a:r>
          </a:p>
          <a:p>
            <a:r>
              <a:rPr lang="fr-FR" dirty="0"/>
              <a:t>Elle ne s’exprime pas en effet dans l’unité de la variable mais dans son carré.</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50</a:t>
            </a:fld>
            <a:endParaRPr lang="fr-FR"/>
          </a:p>
        </p:txBody>
      </p:sp>
    </p:spTree>
    <p:extLst>
      <p:ext uri="{BB962C8B-B14F-4D97-AF65-F5344CB8AC3E}">
        <p14:creationId xmlns:p14="http://schemas.microsoft.com/office/powerpoint/2010/main" val="364592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dirty="0">
                <a:latin typeface="Arial" panose="020B0604020202020204" pitchFamily="34" charset="0"/>
                <a:ea typeface="ＭＳ Ｐゴシック" panose="020B0600070205080204" pitchFamily="34" charset="-128"/>
              </a:rPr>
              <a:t>Dans la pratique, de nombreuses personnes confondent écart-type et écart absolu moyen, et font donc une interprétation erronée de l</a:t>
            </a:r>
            <a:r>
              <a:rPr lang="ja-JP" altLang="fr-FR">
                <a:latin typeface="Arial" panose="020B0604020202020204" pitchFamily="34" charset="0"/>
                <a:ea typeface="ＭＳ Ｐゴシック" panose="020B0600070205080204" pitchFamily="34" charset="-128"/>
              </a:rPr>
              <a:t>’</a:t>
            </a:r>
            <a:r>
              <a:rPr lang="fr-FR" altLang="ja-JP" dirty="0">
                <a:latin typeface="Arial" panose="020B0604020202020204" pitchFamily="34" charset="0"/>
                <a:ea typeface="ＭＳ Ｐゴシック" panose="020B0600070205080204" pitchFamily="34" charset="-128"/>
              </a:rPr>
              <a:t>écart-type.</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53</a:t>
            </a:fld>
            <a:endParaRPr lang="fr-FR"/>
          </a:p>
        </p:txBody>
      </p:sp>
    </p:spTree>
    <p:extLst>
      <p:ext uri="{BB962C8B-B14F-4D97-AF65-F5344CB8AC3E}">
        <p14:creationId xmlns:p14="http://schemas.microsoft.com/office/powerpoint/2010/main" val="2827559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second quartile est bien évidemment égal à la médiane.</a:t>
            </a:r>
          </a:p>
          <a:p>
            <a:r>
              <a:rPr lang="fr-FR" dirty="0"/>
              <a:t>L’écart interquartile contient donc la moitié des valeurs.</a:t>
            </a:r>
          </a:p>
          <a:p>
            <a:r>
              <a:rPr lang="fr-FR" dirty="0"/>
              <a:t>Pour déterminer ces quartiles, on calcule d’abord la médiane, qui sépare l’effectif en deux, puis la médiane de ces deux sous-parties.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54</a:t>
            </a:fld>
            <a:endParaRPr lang="fr-FR"/>
          </a:p>
        </p:txBody>
      </p:sp>
    </p:spTree>
    <p:extLst>
      <p:ext uri="{BB962C8B-B14F-4D97-AF65-F5344CB8AC3E}">
        <p14:creationId xmlns:p14="http://schemas.microsoft.com/office/powerpoint/2010/main" val="2565855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Et plus généralement les quantiles d’ordre </a:t>
                </a:r>
                <a14:m>
                  <m:oMath xmlns:m="http://schemas.openxmlformats.org/officeDocument/2006/math">
                    <m:r>
                      <a:rPr lang="fr-FR" b="0" i="1" smtClean="0">
                        <a:latin typeface="Cambria Math" panose="02040503050406030204" pitchFamily="18" charset="0"/>
                      </a:rPr>
                      <m:t>𝛼</m:t>
                    </m:r>
                  </m:oMath>
                </a14:m>
                <a:r>
                  <a:rPr lang="fr-FR" dirty="0"/>
                  <a:t> pour tout </a:t>
                </a:r>
                <a14:m>
                  <m:oMath xmlns:m="http://schemas.openxmlformats.org/officeDocument/2006/math">
                    <m:r>
                      <a:rPr lang="fr-FR" b="0" i="1" smtClean="0">
                        <a:latin typeface="Cambria Math" panose="02040503050406030204" pitchFamily="18" charset="0"/>
                      </a:rPr>
                      <m:t>𝛼</m:t>
                    </m:r>
                    <m:r>
                      <a:rPr lang="fr-FR" b="0" i="1" smtClean="0">
                        <a:latin typeface="Cambria Math" panose="02040503050406030204" pitchFamily="18" charset="0"/>
                      </a:rPr>
                      <m:t>∈</m:t>
                    </m:r>
                    <m:d>
                      <m:dPr>
                        <m:begChr m:val="["/>
                        <m:endChr m:val="]"/>
                        <m:ctrlPr>
                          <a:rPr lang="fr-FR" b="0" i="1" smtClean="0">
                            <a:latin typeface="Cambria Math" panose="02040503050406030204" pitchFamily="18" charset="0"/>
                          </a:rPr>
                        </m:ctrlPr>
                      </m:dPr>
                      <m:e>
                        <m:r>
                          <a:rPr lang="fr-FR" b="0" i="1" smtClean="0">
                            <a:latin typeface="Cambria Math" panose="02040503050406030204" pitchFamily="18" charset="0"/>
                          </a:rPr>
                          <m:t>0;1</m:t>
                        </m:r>
                      </m:e>
                    </m:d>
                    <m:r>
                      <a:rPr lang="fr-FR" b="0" i="0" smtClean="0">
                        <a:latin typeface="Cambria Math" panose="02040503050406030204" pitchFamily="18" charset="0"/>
                      </a:rPr>
                      <m:t>.</m:t>
                    </m:r>
                  </m:oMath>
                </a14:m>
                <a:endParaRPr lang="fr-FR" dirty="0"/>
              </a:p>
            </p:txBody>
          </p:sp>
        </mc:Choice>
        <mc:Fallback xmlns="">
          <p:sp>
            <p:nvSpPr>
              <p:cNvPr id="3" name="Espace réservé des notes 2"/>
              <p:cNvSpPr>
                <a:spLocks noGrp="1"/>
              </p:cNvSpPr>
              <p:nvPr>
                <p:ph type="body" idx="1"/>
              </p:nvPr>
            </p:nvSpPr>
            <p:spPr/>
            <p:txBody>
              <a:bodyPr/>
              <a:lstStyle/>
              <a:p>
                <a:r>
                  <a:rPr lang="fr-FR" dirty="0"/>
                  <a:t>Et plus généralement les quantiles d’ordre </a:t>
                </a:r>
                <a:r>
                  <a:rPr lang="fr-FR" b="0" i="0">
                    <a:latin typeface="Cambria Math" panose="02040503050406030204" pitchFamily="18" charset="0"/>
                  </a:rPr>
                  <a:t>𝛼</a:t>
                </a:r>
                <a:r>
                  <a:rPr lang="fr-FR" dirty="0"/>
                  <a:t> pour tout </a:t>
                </a:r>
                <a:r>
                  <a:rPr lang="fr-FR" b="0" i="0">
                    <a:latin typeface="Cambria Math" panose="02040503050406030204" pitchFamily="18" charset="0"/>
                  </a:rPr>
                  <a:t>𝛼∈[0;1].</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55</a:t>
            </a:fld>
            <a:endParaRPr lang="fr-FR"/>
          </a:p>
        </p:txBody>
      </p:sp>
    </p:spTree>
    <p:extLst>
      <p:ext uri="{BB962C8B-B14F-4D97-AF65-F5344CB8AC3E}">
        <p14:creationId xmlns:p14="http://schemas.microsoft.com/office/powerpoint/2010/main" val="1964566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plus utilisé de ces paramètres est le coefficient de variation.</a:t>
            </a:r>
          </a:p>
          <a:p>
            <a:r>
              <a:rPr lang="fr-FR" dirty="0"/>
              <a:t>Une règle empirique stipule que l’on considère une variable comme fortement dispersée si son coefficient de variation est supérieur à 1.</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60</a:t>
            </a:fld>
            <a:endParaRPr lang="fr-FR"/>
          </a:p>
        </p:txBody>
      </p:sp>
    </p:spTree>
    <p:extLst>
      <p:ext uri="{BB962C8B-B14F-4D97-AF65-F5344CB8AC3E}">
        <p14:creationId xmlns:p14="http://schemas.microsoft.com/office/powerpoint/2010/main" val="2142484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plus utilisé de ces paramètres est le coefficient de variation.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61</a:t>
            </a:fld>
            <a:endParaRPr lang="fr-FR"/>
          </a:p>
        </p:txBody>
      </p:sp>
    </p:spTree>
    <p:extLst>
      <p:ext uri="{BB962C8B-B14F-4D97-AF65-F5344CB8AC3E}">
        <p14:creationId xmlns:p14="http://schemas.microsoft.com/office/powerpoint/2010/main" val="81052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Graphique inventé par le mathématicien américain John </a:t>
            </a:r>
            <a:r>
              <a:rPr lang="fr-FR" dirty="0" err="1"/>
              <a:t>Tukey</a:t>
            </a:r>
            <a:r>
              <a:rPr lang="fr-FR" dirty="0"/>
              <a:t> (1915-2000).</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63</a:t>
            </a:fld>
            <a:endParaRPr lang="fr-FR"/>
          </a:p>
        </p:txBody>
      </p:sp>
    </p:spTree>
    <p:extLst>
      <p:ext uri="{BB962C8B-B14F-4D97-AF65-F5344CB8AC3E}">
        <p14:creationId xmlns:p14="http://schemas.microsoft.com/office/powerpoint/2010/main" val="3192902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définition est assez imprécise mais l’on s’en contentera.</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65</a:t>
            </a:fld>
            <a:endParaRPr lang="fr-FR"/>
          </a:p>
        </p:txBody>
      </p:sp>
    </p:spTree>
    <p:extLst>
      <p:ext uri="{BB962C8B-B14F-4D97-AF65-F5344CB8AC3E}">
        <p14:creationId xmlns:p14="http://schemas.microsoft.com/office/powerpoint/2010/main" val="3618634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toute rigueur c’est cette seconde version que l’on devrait préférer, elle respecte mieux le caractère discret de la variable.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11</a:t>
            </a:fld>
            <a:endParaRPr lang="fr-FR"/>
          </a:p>
        </p:txBody>
      </p:sp>
    </p:spTree>
    <p:extLst>
      <p:ext uri="{BB962C8B-B14F-4D97-AF65-F5344CB8AC3E}">
        <p14:creationId xmlns:p14="http://schemas.microsoft.com/office/powerpoint/2010/main" val="434048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privilégiera l’utilisation de la boîte à moustache.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66</a:t>
            </a:fld>
            <a:endParaRPr lang="fr-FR"/>
          </a:p>
        </p:txBody>
      </p:sp>
    </p:spTree>
    <p:extLst>
      <p:ext uri="{BB962C8B-B14F-4D97-AF65-F5344CB8AC3E}">
        <p14:creationId xmlns:p14="http://schemas.microsoft.com/office/powerpoint/2010/main" val="3820753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valeurs situées en dehors des moustaches, i.e. celles situées à plus de 1,5 fois l’espace interquartile sont considérées comme aberrantes.</a:t>
            </a:r>
          </a:p>
          <a:p>
            <a:r>
              <a:rPr lang="fr-FR" dirty="0"/>
              <a:t>Celles situées à plus de 3 fois l’espace interquartile sont qualifiées de très aberrantes.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68</a:t>
            </a:fld>
            <a:endParaRPr lang="fr-FR"/>
          </a:p>
        </p:txBody>
      </p:sp>
    </p:spTree>
    <p:extLst>
      <p:ext uri="{BB962C8B-B14F-4D97-AF65-F5344CB8AC3E}">
        <p14:creationId xmlns:p14="http://schemas.microsoft.com/office/powerpoint/2010/main" val="3980092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69</a:t>
            </a:fld>
            <a:endParaRPr lang="fr-FR"/>
          </a:p>
        </p:txBody>
      </p:sp>
    </p:spTree>
    <p:extLst>
      <p:ext uri="{BB962C8B-B14F-4D97-AF65-F5344CB8AC3E}">
        <p14:creationId xmlns:p14="http://schemas.microsoft.com/office/powerpoint/2010/main" val="4243022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Ce nom provient du statisticien américain Charles Paine Winsor (1895-1951).</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71</a:t>
            </a:fld>
            <a:endParaRPr lang="fr-FR"/>
          </a:p>
        </p:txBody>
      </p:sp>
    </p:spTree>
    <p:extLst>
      <p:ext uri="{BB962C8B-B14F-4D97-AF65-F5344CB8AC3E}">
        <p14:creationId xmlns:p14="http://schemas.microsoft.com/office/powerpoint/2010/main" val="270148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73</a:t>
            </a:fld>
            <a:endParaRPr lang="fr-FR"/>
          </a:p>
        </p:txBody>
      </p:sp>
    </p:spTree>
    <p:extLst>
      <p:ext uri="{BB962C8B-B14F-4D97-AF65-F5344CB8AC3E}">
        <p14:creationId xmlns:p14="http://schemas.microsoft.com/office/powerpoint/2010/main" val="4083436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coefficient s’appelle « skewness » en anglais.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81</a:t>
            </a:fld>
            <a:endParaRPr lang="fr-FR"/>
          </a:p>
        </p:txBody>
      </p:sp>
    </p:spTree>
    <p:extLst>
      <p:ext uri="{BB962C8B-B14F-4D97-AF65-F5344CB8AC3E}">
        <p14:creationId xmlns:p14="http://schemas.microsoft.com/office/powerpoint/2010/main" val="486840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Ici </a:t>
                </a:r>
                <a14:m>
                  <m:oMath xmlns:m="http://schemas.openxmlformats.org/officeDocument/2006/math">
                    <m:r>
                      <a:rPr lang="fr-FR" b="0" i="1" smtClean="0">
                        <a:latin typeface="Cambria Math" panose="02040503050406030204" pitchFamily="18" charset="0"/>
                      </a:rPr>
                      <m:t>𝑠𝑘𝑒𝑤</m:t>
                    </m:r>
                    <m:r>
                      <a:rPr lang="fr-FR" b="0" i="1" smtClean="0">
                        <a:latin typeface="Cambria Math" panose="02040503050406030204" pitchFamily="18" charset="0"/>
                      </a:rPr>
                      <m:t>=0,03</m:t>
                    </m:r>
                  </m:oMath>
                </a14:m>
                <a:endParaRPr lang="fr-FR" dirty="0"/>
              </a:p>
            </p:txBody>
          </p:sp>
        </mc:Choice>
        <mc:Fallback xmlns="">
          <p:sp>
            <p:nvSpPr>
              <p:cNvPr id="3" name="Espace réservé des notes 2"/>
              <p:cNvSpPr>
                <a:spLocks noGrp="1"/>
              </p:cNvSpPr>
              <p:nvPr>
                <p:ph type="body" idx="1"/>
              </p:nvPr>
            </p:nvSpPr>
            <p:spPr/>
            <p:txBody>
              <a:bodyPr/>
              <a:lstStyle/>
              <a:p>
                <a:r>
                  <a:rPr lang="fr-FR" dirty="0"/>
                  <a:t>Ici </a:t>
                </a:r>
                <a:r>
                  <a:rPr lang="fr-FR" b="0" i="0">
                    <a:latin typeface="Cambria Math" panose="02040503050406030204" pitchFamily="18" charset="0"/>
                  </a:rPr>
                  <a:t>𝑠𝑘𝑒𝑤=0,03</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83</a:t>
            </a:fld>
            <a:endParaRPr lang="fr-FR"/>
          </a:p>
        </p:txBody>
      </p:sp>
    </p:spTree>
    <p:extLst>
      <p:ext uri="{BB962C8B-B14F-4D97-AF65-F5344CB8AC3E}">
        <p14:creationId xmlns:p14="http://schemas.microsoft.com/office/powerpoint/2010/main" val="4132511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Ici </a:t>
                </a:r>
                <a14:m>
                  <m:oMath xmlns:m="http://schemas.openxmlformats.org/officeDocument/2006/math">
                    <m:r>
                      <a:rPr lang="fr-FR" b="0" i="1" smtClean="0">
                        <a:latin typeface="Cambria Math" panose="02040503050406030204" pitchFamily="18" charset="0"/>
                      </a:rPr>
                      <m:t>𝑠𝑘𝑒𝑤</m:t>
                    </m:r>
                    <m:r>
                      <a:rPr lang="fr-FR" b="0" i="1" smtClean="0">
                        <a:latin typeface="Cambria Math" panose="02040503050406030204" pitchFamily="18" charset="0"/>
                      </a:rPr>
                      <m:t>=2,84</m:t>
                    </m:r>
                  </m:oMath>
                </a14:m>
                <a:endParaRPr lang="fr-FR" dirty="0"/>
              </a:p>
            </p:txBody>
          </p:sp>
        </mc:Choice>
        <mc:Fallback xmlns="">
          <p:sp>
            <p:nvSpPr>
              <p:cNvPr id="3" name="Espace réservé des notes 2"/>
              <p:cNvSpPr>
                <a:spLocks noGrp="1"/>
              </p:cNvSpPr>
              <p:nvPr>
                <p:ph type="body" idx="1"/>
              </p:nvPr>
            </p:nvSpPr>
            <p:spPr/>
            <p:txBody>
              <a:bodyPr/>
              <a:lstStyle/>
              <a:p>
                <a:r>
                  <a:rPr lang="fr-FR" dirty="0"/>
                  <a:t>Ici </a:t>
                </a:r>
                <a:r>
                  <a:rPr lang="fr-FR" b="0" i="0">
                    <a:latin typeface="Cambria Math" panose="02040503050406030204" pitchFamily="18" charset="0"/>
                  </a:rPr>
                  <a:t>𝑠𝑘𝑒𝑤=2,84</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84</a:t>
            </a:fld>
            <a:endParaRPr lang="fr-FR"/>
          </a:p>
        </p:txBody>
      </p:sp>
    </p:spTree>
    <p:extLst>
      <p:ext uri="{BB962C8B-B14F-4D97-AF65-F5344CB8AC3E}">
        <p14:creationId xmlns:p14="http://schemas.microsoft.com/office/powerpoint/2010/main" val="52029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Ici </a:t>
                </a:r>
                <a14:m>
                  <m:oMath xmlns:m="http://schemas.openxmlformats.org/officeDocument/2006/math">
                    <m:r>
                      <a:rPr lang="fr-FR" b="0" i="1" smtClean="0">
                        <a:latin typeface="Cambria Math" panose="02040503050406030204" pitchFamily="18" charset="0"/>
                      </a:rPr>
                      <m:t>𝑠𝑘𝑒𝑤</m:t>
                    </m:r>
                    <m:r>
                      <a:rPr lang="fr-FR" b="0" i="1" smtClean="0">
                        <a:latin typeface="Cambria Math" panose="02040503050406030204" pitchFamily="18" charset="0"/>
                      </a:rPr>
                      <m:t>=−2,84</m:t>
                    </m:r>
                  </m:oMath>
                </a14:m>
                <a:endParaRPr lang="fr-FR" dirty="0"/>
              </a:p>
              <a:p>
                <a:endParaRPr lang="fr-FR" dirty="0"/>
              </a:p>
            </p:txBody>
          </p:sp>
        </mc:Choice>
        <mc:Fallback xmlns="">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Ici </a:t>
                </a:r>
                <a:r>
                  <a:rPr lang="fr-FR" b="0" i="0">
                    <a:latin typeface="Cambria Math" panose="02040503050406030204" pitchFamily="18" charset="0"/>
                  </a:rPr>
                  <a:t>𝑠𝑘𝑒𝑤=−2,84</a:t>
                </a:r>
                <a:endParaRPr lang="fr-FR" dirty="0"/>
              </a:p>
              <a:p>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85</a:t>
            </a:fld>
            <a:endParaRPr lang="fr-FR"/>
          </a:p>
        </p:txBody>
      </p:sp>
    </p:spTree>
    <p:extLst>
      <p:ext uri="{BB962C8B-B14F-4D97-AF65-F5344CB8AC3E}">
        <p14:creationId xmlns:p14="http://schemas.microsoft.com/office/powerpoint/2010/main" val="4165909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Rule of Thumb » pour les anglicistes.</a:t>
            </a:r>
          </a:p>
          <a:p>
            <a:r>
              <a:rPr lang="fr-FR" dirty="0"/>
              <a:t>On pourra compléter cette règle en effectuant un test statistique sur la valeur du coefficient, voir les travaux pratiques.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86</a:t>
            </a:fld>
            <a:endParaRPr lang="fr-FR"/>
          </a:p>
        </p:txBody>
      </p:sp>
    </p:spTree>
    <p:extLst>
      <p:ext uri="{BB962C8B-B14F-4D97-AF65-F5344CB8AC3E}">
        <p14:creationId xmlns:p14="http://schemas.microsoft.com/office/powerpoint/2010/main" val="254231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en fait utiliser des classes de largeurs différentes. Il faut alors que l’aire du rectangle soit proportionnelle à l’effectif de la classe. Cela complique d’autant la construction, la lecture et l’interprétation.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12</a:t>
            </a:fld>
            <a:endParaRPr lang="fr-FR"/>
          </a:p>
        </p:txBody>
      </p:sp>
    </p:spTree>
    <p:extLst>
      <p:ext uri="{BB962C8B-B14F-4D97-AF65-F5344CB8AC3E}">
        <p14:creationId xmlns:p14="http://schemas.microsoft.com/office/powerpoint/2010/main" val="2554497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coefficient s’appelle « kurtosis » en anglais.</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88</a:t>
            </a:fld>
            <a:endParaRPr lang="fr-FR"/>
          </a:p>
        </p:txBody>
      </p:sp>
    </p:spTree>
    <p:extLst>
      <p:ext uri="{BB962C8B-B14F-4D97-AF65-F5344CB8AC3E}">
        <p14:creationId xmlns:p14="http://schemas.microsoft.com/office/powerpoint/2010/main" val="1507990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Ici </a:t>
                </a:r>
                <a14:m>
                  <m:oMath xmlns:m="http://schemas.openxmlformats.org/officeDocument/2006/math">
                    <m:r>
                      <a:rPr lang="fr-FR" b="0" i="1" smtClean="0">
                        <a:latin typeface="Cambria Math" panose="02040503050406030204" pitchFamily="18" charset="0"/>
                      </a:rPr>
                      <m:t>𝑘𝑢𝑟𝑡</m:t>
                    </m:r>
                    <m:r>
                      <a:rPr lang="fr-FR" b="0" i="1" smtClean="0">
                        <a:latin typeface="Cambria Math" panose="02040503050406030204" pitchFamily="18" charset="0"/>
                      </a:rPr>
                      <m:t>=−0,03</m:t>
                    </m:r>
                  </m:oMath>
                </a14:m>
                <a:endParaRPr lang="fr-FR" dirty="0"/>
              </a:p>
            </p:txBody>
          </p:sp>
        </mc:Choice>
        <mc:Fallback xmlns="">
          <p:sp>
            <p:nvSpPr>
              <p:cNvPr id="3" name="Espace réservé des notes 2"/>
              <p:cNvSpPr>
                <a:spLocks noGrp="1"/>
              </p:cNvSpPr>
              <p:nvPr>
                <p:ph type="body" idx="1"/>
              </p:nvPr>
            </p:nvSpPr>
            <p:spPr/>
            <p:txBody>
              <a:bodyPr/>
              <a:lstStyle/>
              <a:p>
                <a:r>
                  <a:rPr lang="fr-FR" dirty="0"/>
                  <a:t>Ici </a:t>
                </a:r>
                <a:r>
                  <a:rPr lang="fr-FR" b="0" i="0">
                    <a:latin typeface="Cambria Math" panose="02040503050406030204" pitchFamily="18" charset="0"/>
                  </a:rPr>
                  <a:t>𝑘𝑢𝑟𝑡=−0,03</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90</a:t>
            </a:fld>
            <a:endParaRPr lang="fr-FR"/>
          </a:p>
        </p:txBody>
      </p:sp>
    </p:spTree>
    <p:extLst>
      <p:ext uri="{BB962C8B-B14F-4D97-AF65-F5344CB8AC3E}">
        <p14:creationId xmlns:p14="http://schemas.microsoft.com/office/powerpoint/2010/main" val="1670800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Ici </a:t>
                </a:r>
                <a14:m>
                  <m:oMath xmlns:m="http://schemas.openxmlformats.org/officeDocument/2006/math">
                    <m:r>
                      <a:rPr lang="fr-FR" b="0" i="1" smtClean="0">
                        <a:latin typeface="Cambria Math" panose="02040503050406030204" pitchFamily="18" charset="0"/>
                      </a:rPr>
                      <m:t>𝑘𝑢𝑟𝑡</m:t>
                    </m:r>
                    <m:r>
                      <a:rPr lang="fr-FR" b="0" i="1" smtClean="0">
                        <a:latin typeface="Cambria Math" panose="02040503050406030204" pitchFamily="18" charset="0"/>
                      </a:rPr>
                      <m:t>=15,4</m:t>
                    </m:r>
                  </m:oMath>
                </a14:m>
                <a:endParaRPr lang="fr-FR" dirty="0"/>
              </a:p>
            </p:txBody>
          </p:sp>
        </mc:Choice>
        <mc:Fallback xmlns="">
          <p:sp>
            <p:nvSpPr>
              <p:cNvPr id="3" name="Espace réservé des notes 2"/>
              <p:cNvSpPr>
                <a:spLocks noGrp="1"/>
              </p:cNvSpPr>
              <p:nvPr>
                <p:ph type="body" idx="1"/>
              </p:nvPr>
            </p:nvSpPr>
            <p:spPr/>
            <p:txBody>
              <a:bodyPr/>
              <a:lstStyle/>
              <a:p>
                <a:r>
                  <a:rPr lang="fr-FR" dirty="0"/>
                  <a:t>Ici </a:t>
                </a:r>
                <a:r>
                  <a:rPr lang="fr-FR" b="0" i="0">
                    <a:latin typeface="Cambria Math" panose="02040503050406030204" pitchFamily="18" charset="0"/>
                  </a:rPr>
                  <a:t>𝑘𝑢𝑟𝑡=15,4</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91</a:t>
            </a:fld>
            <a:endParaRPr lang="fr-FR"/>
          </a:p>
        </p:txBody>
      </p:sp>
    </p:spTree>
    <p:extLst>
      <p:ext uri="{BB962C8B-B14F-4D97-AF65-F5344CB8AC3E}">
        <p14:creationId xmlns:p14="http://schemas.microsoft.com/office/powerpoint/2010/main" val="2979695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Ici </a:t>
                </a:r>
                <a14:m>
                  <m:oMath xmlns:m="http://schemas.openxmlformats.org/officeDocument/2006/math">
                    <m:r>
                      <a:rPr lang="fr-FR" b="0" i="1" smtClean="0">
                        <a:latin typeface="Cambria Math" panose="02040503050406030204" pitchFamily="18" charset="0"/>
                      </a:rPr>
                      <m:t>𝑘𝑢𝑟𝑡</m:t>
                    </m:r>
                    <m:r>
                      <a:rPr lang="fr-FR" b="0" i="1" smtClean="0">
                        <a:latin typeface="Cambria Math" panose="02040503050406030204" pitchFamily="18" charset="0"/>
                      </a:rPr>
                      <m:t>=7,33</m:t>
                    </m:r>
                  </m:oMath>
                </a14:m>
                <a:endParaRPr lang="fr-FR" dirty="0"/>
              </a:p>
              <a:p>
                <a:r>
                  <a:rPr lang="fr-FR" dirty="0"/>
                  <a:t>Cet exemple montre bien que « skewness » et « kurtosis » ne sont pas reliés.</a:t>
                </a:r>
              </a:p>
            </p:txBody>
          </p:sp>
        </mc:Choice>
        <mc:Fallback xmlns="">
          <p:sp>
            <p:nvSpPr>
              <p:cNvPr id="3" name="Espace réservé des notes 2"/>
              <p:cNvSpPr>
                <a:spLocks noGrp="1"/>
              </p:cNvSpPr>
              <p:nvPr>
                <p:ph type="body" idx="1"/>
              </p:nvPr>
            </p:nvSpPr>
            <p:spPr/>
            <p:txBody>
              <a:bodyPr/>
              <a:lstStyle/>
              <a:p>
                <a:r>
                  <a:rPr lang="fr-FR" dirty="0"/>
                  <a:t>Ici </a:t>
                </a:r>
                <a:r>
                  <a:rPr lang="fr-FR" b="0" i="0">
                    <a:latin typeface="Cambria Math" panose="02040503050406030204" pitchFamily="18" charset="0"/>
                  </a:rPr>
                  <a:t>𝑘𝑢𝑟𝑡=7,33</a:t>
                </a:r>
                <a:endParaRPr lang="fr-FR" dirty="0"/>
              </a:p>
              <a:p>
                <a:r>
                  <a:rPr lang="fr-FR" dirty="0"/>
                  <a:t>Cet exemple montre bien que « skewness » et « kurtosis » ne sont pas reliés.</a:t>
                </a:r>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92</a:t>
            </a:fld>
            <a:endParaRPr lang="fr-FR"/>
          </a:p>
        </p:txBody>
      </p:sp>
    </p:spTree>
    <p:extLst>
      <p:ext uri="{BB962C8B-B14F-4D97-AF65-F5344CB8AC3E}">
        <p14:creationId xmlns:p14="http://schemas.microsoft.com/office/powerpoint/2010/main" val="2165728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Ici </a:t>
                </a:r>
                <a14:m>
                  <m:oMath xmlns:m="http://schemas.openxmlformats.org/officeDocument/2006/math">
                    <m:r>
                      <a:rPr lang="fr-FR" b="0" i="1" smtClean="0">
                        <a:latin typeface="Cambria Math" panose="02040503050406030204" pitchFamily="18" charset="0"/>
                      </a:rPr>
                      <m:t>𝑘𝑢𝑟𝑡</m:t>
                    </m:r>
                    <m:r>
                      <a:rPr lang="fr-FR" b="0" i="1" smtClean="0">
                        <a:latin typeface="Cambria Math" panose="02040503050406030204" pitchFamily="18" charset="0"/>
                      </a:rPr>
                      <m:t>=−1,19</m:t>
                    </m:r>
                  </m:oMath>
                </a14:m>
                <a:endParaRPr lang="fr-FR" dirty="0"/>
              </a:p>
            </p:txBody>
          </p:sp>
        </mc:Choice>
        <mc:Fallback xmlns="">
          <p:sp>
            <p:nvSpPr>
              <p:cNvPr id="3" name="Espace réservé des notes 2"/>
              <p:cNvSpPr>
                <a:spLocks noGrp="1"/>
              </p:cNvSpPr>
              <p:nvPr>
                <p:ph type="body" idx="1"/>
              </p:nvPr>
            </p:nvSpPr>
            <p:spPr/>
            <p:txBody>
              <a:bodyPr/>
              <a:lstStyle/>
              <a:p>
                <a:r>
                  <a:rPr lang="fr-FR" dirty="0"/>
                  <a:t>Ici </a:t>
                </a:r>
                <a:r>
                  <a:rPr lang="fr-FR" b="0" i="0">
                    <a:latin typeface="Cambria Math" panose="02040503050406030204" pitchFamily="18" charset="0"/>
                  </a:rPr>
                  <a:t>𝑘𝑢𝑟𝑡=−1,19</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93</a:t>
            </a:fld>
            <a:endParaRPr lang="fr-FR"/>
          </a:p>
        </p:txBody>
      </p:sp>
    </p:spTree>
    <p:extLst>
      <p:ext uri="{BB962C8B-B14F-4D97-AF65-F5344CB8AC3E}">
        <p14:creationId xmlns:p14="http://schemas.microsoft.com/office/powerpoint/2010/main" val="633027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Plein de nouveaux mots pour le scrabble.</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94</a:t>
            </a:fld>
            <a:endParaRPr lang="fr-FR"/>
          </a:p>
        </p:txBody>
      </p:sp>
    </p:spTree>
    <p:extLst>
      <p:ext uri="{BB962C8B-B14F-4D97-AF65-F5344CB8AC3E}">
        <p14:creationId xmlns:p14="http://schemas.microsoft.com/office/powerpoint/2010/main" val="73625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dirty="0">
                <a:latin typeface="Arial" panose="020B0604020202020204" pitchFamily="34" charset="0"/>
                <a:ea typeface="ＭＳ Ｐゴシック" panose="020B0600070205080204" pitchFamily="34" charset="-128"/>
              </a:rPr>
              <a:t>Cette méthode permet bien s</a:t>
            </a:r>
            <a:r>
              <a:rPr lang="fr-FR" altLang="ja-JP" dirty="0">
                <a:latin typeface="Arial" panose="020B0604020202020204" pitchFamily="34" charset="0"/>
                <a:ea typeface="ＭＳ Ｐゴシック" panose="020B0600070205080204" pitchFamily="34" charset="-128"/>
              </a:rPr>
              <a:t>ûr de minimiser l’influence d’un échantillon particulier.</a:t>
            </a:r>
          </a:p>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97</a:t>
            </a:fld>
            <a:endParaRPr lang="fr-FR"/>
          </a:p>
        </p:txBody>
      </p:sp>
    </p:spTree>
    <p:extLst>
      <p:ext uri="{BB962C8B-B14F-4D97-AF65-F5344CB8AC3E}">
        <p14:creationId xmlns:p14="http://schemas.microsoft.com/office/powerpoint/2010/main" val="110434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prstClr val="black"/>
                    </a:solidFill>
                  </a:rPr>
                  <a:t>Il est clair que plus </a:t>
                </a:r>
                <a14:m>
                  <m:oMath xmlns:m="http://schemas.openxmlformats.org/officeDocument/2006/math">
                    <m:r>
                      <a:rPr lang="fr-FR" sz="1200" b="0" i="1" smtClean="0">
                        <a:solidFill>
                          <a:prstClr val="black"/>
                        </a:solidFill>
                        <a:latin typeface="Cambria Math" panose="02040503050406030204" pitchFamily="18" charset="0"/>
                      </a:rPr>
                      <m:t>𝛽</m:t>
                    </m:r>
                  </m:oMath>
                </a14:m>
                <a:r>
                  <a:rPr lang="el-GR" sz="1200" dirty="0">
                    <a:solidFill>
                      <a:prstClr val="black"/>
                    </a:solidFill>
                  </a:rPr>
                  <a:t> </a:t>
                </a:r>
                <a:r>
                  <a:rPr lang="fr-FR" sz="1200" dirty="0">
                    <a:solidFill>
                      <a:prstClr val="black"/>
                    </a:solidFill>
                  </a:rPr>
                  <a:t>sera proche de </a:t>
                </a:r>
                <a14:m>
                  <m:oMath xmlns:m="http://schemas.openxmlformats.org/officeDocument/2006/math">
                    <m:r>
                      <a:rPr lang="fr-FR" sz="1200" i="1" dirty="0" smtClean="0">
                        <a:solidFill>
                          <a:prstClr val="black"/>
                        </a:solidFill>
                        <a:latin typeface="Cambria Math" panose="02040503050406030204" pitchFamily="18" charset="0"/>
                      </a:rPr>
                      <m:t>1</m:t>
                    </m:r>
                  </m:oMath>
                </a14:m>
                <a:r>
                  <a:rPr lang="fr-FR" sz="1200" dirty="0">
                    <a:solidFill>
                      <a:prstClr val="black"/>
                    </a:solidFill>
                  </a:rPr>
                  <a:t>, plus l’intervalle de confiance sera “large“.</a:t>
                </a:r>
              </a:p>
              <a:p>
                <a:endParaRPr lang="fr-FR" dirty="0"/>
              </a:p>
            </p:txBody>
          </p:sp>
        </mc:Choice>
        <mc:Fallback xmlns="">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prstClr val="black"/>
                    </a:solidFill>
                  </a:rPr>
                  <a:t>Il est clair que plus </a:t>
                </a:r>
                <a:r>
                  <a:rPr lang="fr-FR" sz="1200" b="0" i="0">
                    <a:solidFill>
                      <a:prstClr val="black"/>
                    </a:solidFill>
                    <a:latin typeface="Cambria Math" panose="02040503050406030204" pitchFamily="18" charset="0"/>
                  </a:rPr>
                  <a:t>𝛽</a:t>
                </a:r>
                <a:r>
                  <a:rPr lang="el-GR" sz="1200" dirty="0">
                    <a:solidFill>
                      <a:prstClr val="black"/>
                    </a:solidFill>
                  </a:rPr>
                  <a:t> </a:t>
                </a:r>
                <a:r>
                  <a:rPr lang="fr-FR" sz="1200" dirty="0">
                    <a:solidFill>
                      <a:prstClr val="black"/>
                    </a:solidFill>
                  </a:rPr>
                  <a:t>sera proche de </a:t>
                </a:r>
                <a:r>
                  <a:rPr lang="fr-FR" sz="1200" i="0" dirty="0">
                    <a:solidFill>
                      <a:prstClr val="black"/>
                    </a:solidFill>
                    <a:latin typeface="Cambria Math" panose="02040503050406030204" pitchFamily="18" charset="0"/>
                  </a:rPr>
                  <a:t>1</a:t>
                </a:r>
                <a:r>
                  <a:rPr lang="fr-FR" sz="1200" dirty="0">
                    <a:solidFill>
                      <a:prstClr val="black"/>
                    </a:solidFill>
                  </a:rPr>
                  <a:t>, plus l’intervalle de confiance sera “large“.</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99</a:t>
            </a:fld>
            <a:endParaRPr lang="fr-FR"/>
          </a:p>
        </p:txBody>
      </p:sp>
    </p:spTree>
    <p:extLst>
      <p:ext uri="{BB962C8B-B14F-4D97-AF65-F5344CB8AC3E}">
        <p14:creationId xmlns:p14="http://schemas.microsoft.com/office/powerpoint/2010/main" val="179858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113</a:t>
            </a:fld>
            <a:endParaRPr lang="fr-FR"/>
          </a:p>
        </p:txBody>
      </p:sp>
    </p:spTree>
    <p:extLst>
      <p:ext uri="{BB962C8B-B14F-4D97-AF65-F5344CB8AC3E}">
        <p14:creationId xmlns:p14="http://schemas.microsoft.com/office/powerpoint/2010/main" val="1829454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Voir par exemple la discussion « </a:t>
            </a:r>
            <a:r>
              <a:rPr lang="fr-FR" b="0" i="0" dirty="0">
                <a:solidFill>
                  <a:srgbClr val="000000"/>
                </a:solidFill>
                <a:effectLst/>
                <a:latin typeface="Linux Libertine"/>
              </a:rPr>
              <a:t>Use in location </a:t>
            </a:r>
            <a:r>
              <a:rPr lang="fr-FR" b="0" i="0" dirty="0" err="1">
                <a:solidFill>
                  <a:srgbClr val="000000"/>
                </a:solidFill>
                <a:effectLst/>
                <a:latin typeface="Linux Libertine"/>
              </a:rPr>
              <a:t>testing</a:t>
            </a:r>
            <a:r>
              <a:rPr lang="fr-FR" dirty="0"/>
              <a:t> » de </a:t>
            </a:r>
            <a:r>
              <a:rPr lang="fr-FR" dirty="0">
                <a:hlinkClick r:id="rId3"/>
              </a:rPr>
              <a:t>Z-test – </a:t>
            </a:r>
            <a:r>
              <a:rPr lang="fr-FR" dirty="0" err="1">
                <a:hlinkClick r:id="rId3"/>
              </a:rPr>
              <a:t>Wikipedia</a:t>
            </a:r>
            <a:r>
              <a:rPr lang="fr-FR" dirty="0"/>
              <a:t>.</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122</a:t>
            </a:fld>
            <a:endParaRPr lang="fr-FR"/>
          </a:p>
        </p:txBody>
      </p:sp>
    </p:spTree>
    <p:extLst>
      <p:ext uri="{BB962C8B-B14F-4D97-AF65-F5344CB8AC3E}">
        <p14:creationId xmlns:p14="http://schemas.microsoft.com/office/powerpoint/2010/main" val="218613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pourra choisir le nombre de classes ou de façon équivalente la largeur des classes. La plupart des outils de visualisation des données calculent par défaut une largeur des classes en fonctions du nombre d’observations et de leur répartition.</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13</a:t>
            </a:fld>
            <a:endParaRPr lang="fr-FR"/>
          </a:p>
        </p:txBody>
      </p:sp>
    </p:spTree>
    <p:extLst>
      <p:ext uri="{BB962C8B-B14F-4D97-AF65-F5344CB8AC3E}">
        <p14:creationId xmlns:p14="http://schemas.microsoft.com/office/powerpoint/2010/main" val="37145851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123</a:t>
            </a:fld>
            <a:endParaRPr lang="fr-FR"/>
          </a:p>
        </p:txBody>
      </p:sp>
    </p:spTree>
    <p:extLst>
      <p:ext uri="{BB962C8B-B14F-4D97-AF65-F5344CB8AC3E}">
        <p14:creationId xmlns:p14="http://schemas.microsoft.com/office/powerpoint/2010/main" val="1781291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de l’illustration : </a:t>
            </a:r>
            <a:r>
              <a:rPr lang="en-US" dirty="0"/>
              <a:t>Par Patrick87 — Redone with source code from </a:t>
            </a:r>
            <a:r>
              <a:rPr lang="en-US" dirty="0" err="1"/>
              <a:t>Parzen</a:t>
            </a:r>
            <a:r>
              <a:rPr lang="en-US" dirty="0"/>
              <a:t> window illustration.png in MATLAB R2012a. Converted to SVG with Inkscape., Domaine public, https://commons.wikimedia.org/w/index.php?curid=22613802</a:t>
            </a:r>
            <a:endParaRPr lang="fr-FR" dirty="0"/>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15</a:t>
            </a:fld>
            <a:endParaRPr lang="fr-FR"/>
          </a:p>
        </p:txBody>
      </p:sp>
    </p:spTree>
    <p:extLst>
      <p:ext uri="{BB962C8B-B14F-4D97-AF65-F5344CB8AC3E}">
        <p14:creationId xmlns:p14="http://schemas.microsoft.com/office/powerpoint/2010/main" val="4232689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dirty="0" err="1"/>
              <a:t>bandwith</a:t>
            </a:r>
            <a:r>
              <a:rPr lang="fr-FR" dirty="0"/>
              <a:t> » ou « </a:t>
            </a:r>
            <a:r>
              <a:rPr lang="fr-FR" dirty="0" err="1"/>
              <a:t>smoothing</a:t>
            </a:r>
            <a:r>
              <a:rPr lang="fr-FR" dirty="0"/>
              <a:t> </a:t>
            </a:r>
            <a:r>
              <a:rPr lang="fr-FR" dirty="0" err="1"/>
              <a:t>parameter</a:t>
            </a:r>
            <a:r>
              <a:rPr lang="fr-FR" dirty="0"/>
              <a:t> » en anglais et dans la plupart des outils de visualisations ou de statistiques.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16</a:t>
            </a:fld>
            <a:endParaRPr lang="fr-FR"/>
          </a:p>
        </p:txBody>
      </p:sp>
    </p:spTree>
    <p:extLst>
      <p:ext uri="{BB962C8B-B14F-4D97-AF65-F5344CB8AC3E}">
        <p14:creationId xmlns:p14="http://schemas.microsoft.com/office/powerpoint/2010/main" val="1543187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Espace réservé des notes 2"/>
              <p:cNvSpPr>
                <a:spLocks noGrp="1"/>
              </p:cNvSpPr>
              <p:nvPr>
                <p:ph type="body" idx="1"/>
              </p:nvPr>
            </p:nvSpPr>
            <p:spPr/>
            <p:txBody>
              <a:bodyPr/>
              <a:lstStyle/>
              <a:p>
                <a:r>
                  <a:rPr lang="fr-FR" dirty="0"/>
                  <a:t>On a noté ici </a:t>
                </a:r>
                <a14:m>
                  <m:oMath xmlns:m="http://schemas.openxmlformats.org/officeDocument/2006/math">
                    <m:r>
                      <a:rPr lang="fr-FR" sz="1200" b="0" i="1" smtClean="0">
                        <a:latin typeface="Cambria Math" panose="02040503050406030204" pitchFamily="18" charset="0"/>
                      </a:rPr>
                      <m:t>𝑏𝑤</m:t>
                    </m:r>
                  </m:oMath>
                </a14:m>
                <a:r>
                  <a:rPr lang="fr-FR" dirty="0"/>
                  <a:t> le paramètre de lissage.</a:t>
                </a:r>
              </a:p>
              <a:p>
                <a:r>
                  <a:rPr lang="fr-FR" dirty="0"/>
                  <a:t>Source de l’illustration : </a:t>
                </a:r>
                <a:r>
                  <a:rPr lang="en-US" dirty="0">
                    <a:hlinkClick r:id="rId3"/>
                  </a:rPr>
                  <a:t>File:Comparison of 1D bandwidth selectors.png - Wikimedia Commons</a:t>
                </a:r>
                <a:r>
                  <a:rPr lang="en-US" dirty="0"/>
                  <a:t>.</a:t>
                </a:r>
                <a:endParaRPr lang="fr-FR" dirty="0"/>
              </a:p>
            </p:txBody>
          </p:sp>
        </mc:Choice>
        <mc:Fallback>
          <p:sp>
            <p:nvSpPr>
              <p:cNvPr id="3" name="Espace réservé des notes 2"/>
              <p:cNvSpPr>
                <a:spLocks noGrp="1"/>
              </p:cNvSpPr>
              <p:nvPr>
                <p:ph type="body" idx="1"/>
              </p:nvPr>
            </p:nvSpPr>
            <p:spPr/>
            <p:txBody>
              <a:bodyPr/>
              <a:lstStyle/>
              <a:p>
                <a:r>
                  <a:rPr lang="fr-FR" dirty="0"/>
                  <a:t>On a noté ici </a:t>
                </a:r>
                <a:r>
                  <a:rPr lang="fr-FR" sz="1200" b="0" i="0">
                    <a:latin typeface="Cambria Math" panose="02040503050406030204" pitchFamily="18" charset="0"/>
                  </a:rPr>
                  <a:t>𝑏𝑤</a:t>
                </a:r>
                <a:r>
                  <a:rPr lang="fr-FR" dirty="0"/>
                  <a:t> le paramètre de lissage.</a:t>
                </a:r>
              </a:p>
              <a:p>
                <a:r>
                  <a:rPr lang="fr-FR" dirty="0"/>
                  <a:t>Source de l’illustration : </a:t>
                </a:r>
                <a:r>
                  <a:rPr lang="en-US" dirty="0">
                    <a:hlinkClick r:id="rId3"/>
                  </a:rPr>
                  <a:t>File:Comparison of 1D bandwidth selectors.png - Wikimedia Commons</a:t>
                </a:r>
                <a:r>
                  <a:rPr lang="en-US" dirty="0"/>
                  <a:t>.</a:t>
                </a:r>
                <a:endParaRPr lang="fr-FR" dirty="0"/>
              </a:p>
            </p:txBody>
          </p:sp>
        </mc:Fallback>
      </mc:AlternateContent>
      <p:sp>
        <p:nvSpPr>
          <p:cNvPr id="4" name="Espace réservé du numéro de diapositive 3"/>
          <p:cNvSpPr>
            <a:spLocks noGrp="1"/>
          </p:cNvSpPr>
          <p:nvPr>
            <p:ph type="sldNum" sz="quarter" idx="5"/>
          </p:nvPr>
        </p:nvSpPr>
        <p:spPr/>
        <p:txBody>
          <a:bodyPr/>
          <a:lstStyle/>
          <a:p>
            <a:fld id="{B89A1237-63C0-2149-90AD-33FFCF7C8578}" type="slidenum">
              <a:rPr lang="fr-FR" smtClean="0"/>
              <a:t>17</a:t>
            </a:fld>
            <a:endParaRPr lang="fr-FR"/>
          </a:p>
        </p:txBody>
      </p:sp>
    </p:spTree>
    <p:extLst>
      <p:ext uri="{BB962C8B-B14F-4D97-AF65-F5344CB8AC3E}">
        <p14:creationId xmlns:p14="http://schemas.microsoft.com/office/powerpoint/2010/main" val="361660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cas où l’on superpose la courbe de densité à l’histogramme il faut normaliser celui-ci, c’est-à-dire ne plus mettre en ordonnées les effectifs mais les fréquences.</a:t>
            </a:r>
          </a:p>
        </p:txBody>
      </p:sp>
      <p:sp>
        <p:nvSpPr>
          <p:cNvPr id="4" name="Espace réservé du numéro de diapositive 3"/>
          <p:cNvSpPr>
            <a:spLocks noGrp="1"/>
          </p:cNvSpPr>
          <p:nvPr>
            <p:ph type="sldNum" sz="quarter" idx="5"/>
          </p:nvPr>
        </p:nvSpPr>
        <p:spPr/>
        <p:txBody>
          <a:bodyPr/>
          <a:lstStyle/>
          <a:p>
            <a:fld id="{B89A1237-63C0-2149-90AD-33FFCF7C8578}" type="slidenum">
              <a:rPr lang="fr-FR" smtClean="0"/>
              <a:t>19</a:t>
            </a:fld>
            <a:endParaRPr lang="fr-FR"/>
          </a:p>
        </p:txBody>
      </p:sp>
    </p:spTree>
    <p:extLst>
      <p:ext uri="{BB962C8B-B14F-4D97-AF65-F5344CB8AC3E}">
        <p14:creationId xmlns:p14="http://schemas.microsoft.com/office/powerpoint/2010/main" val="20148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35FED-2507-6347-9B57-3FF5AFCD8EC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AD8B847-1B82-BE49-A9A7-C3023CD2D5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B611D94-0717-E14D-B19C-F142F7DBD343}"/>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5" name="Espace réservé du pied de page 4">
            <a:extLst>
              <a:ext uri="{FF2B5EF4-FFF2-40B4-BE49-F238E27FC236}">
                <a16:creationId xmlns:a16="http://schemas.microsoft.com/office/drawing/2014/main" id="{DBD62BDA-0F08-504D-9BDA-A04B89E826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0C21CC-1B92-B44B-AE72-CDCCB2D831B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64140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EDC94-6368-2D4E-8A75-930EFDF09CE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FEE47BB-5DBD-034C-84DA-C86FA33B908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E7FE81-3F94-FB4B-AB88-842AE52DCBEE}"/>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5" name="Espace réservé du pied de page 4">
            <a:extLst>
              <a:ext uri="{FF2B5EF4-FFF2-40B4-BE49-F238E27FC236}">
                <a16:creationId xmlns:a16="http://schemas.microsoft.com/office/drawing/2014/main" id="{B151EDF4-8F0D-4644-BC7F-8EDA683F62A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D779F0B-3D1B-234B-8E0E-0005BA6EEB7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99213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FD2D733-6537-F246-9DD6-47A2CFFE257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ED1EB9-F8C4-6F42-9293-8EFB0A55D05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78BEE2-EC2A-B14D-8087-8A8A25C4DC17}"/>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5" name="Espace réservé du pied de page 4">
            <a:extLst>
              <a:ext uri="{FF2B5EF4-FFF2-40B4-BE49-F238E27FC236}">
                <a16:creationId xmlns:a16="http://schemas.microsoft.com/office/drawing/2014/main" id="{26C088C9-8381-E84F-AEB6-0CE68238AFD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EFA170-D382-C048-933C-9BCF9266E4E1}"/>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140243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A51D4-1867-8845-820C-C21D7BCEC9B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C3841B2-2299-484D-98D4-2509FDD8732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57F3535-31CB-2243-9FD7-D6385CE3DE0D}"/>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5" name="Espace réservé du pied de page 4">
            <a:extLst>
              <a:ext uri="{FF2B5EF4-FFF2-40B4-BE49-F238E27FC236}">
                <a16:creationId xmlns:a16="http://schemas.microsoft.com/office/drawing/2014/main" id="{B1828F9A-0BE6-2040-B200-CA9AD150D7E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53960E-7BA0-5744-B871-2625A924609E}"/>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79775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28FD5-3D75-FF4B-8910-57BF5A27805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4D373C-AC4E-4749-AF27-1D4F5473F3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94B37BF-0D5B-EE4F-B5D2-4991975BEABC}"/>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5" name="Espace réservé du pied de page 4">
            <a:extLst>
              <a:ext uri="{FF2B5EF4-FFF2-40B4-BE49-F238E27FC236}">
                <a16:creationId xmlns:a16="http://schemas.microsoft.com/office/drawing/2014/main" id="{15CC8B85-AF4B-D347-9A59-97FD4522E6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0FD24F-150A-1443-9905-84B822D46C9E}"/>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44540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38437-A9AA-1649-93B3-41C10243C88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E052425-B188-F44E-AE00-4A68E5EA439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C1B7208-E02E-5B44-B5B0-8F7E4329BF9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6479033-F7B2-3340-AA42-C9315CC63A98}"/>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6" name="Espace réservé du pied de page 5">
            <a:extLst>
              <a:ext uri="{FF2B5EF4-FFF2-40B4-BE49-F238E27FC236}">
                <a16:creationId xmlns:a16="http://schemas.microsoft.com/office/drawing/2014/main" id="{9BC51178-4562-B14F-81E9-EEB57190DE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ECB1059-2BD2-DE48-8A78-A1F0952EFC47}"/>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41304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E87D52-2FB1-1B49-AB3F-B878A6C6CEB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5322B7-F0A2-534D-A6BC-4D36CFB7E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A541A8E-94B9-9948-9F7F-B59CE4A7A5D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87F5E04-45D9-0B41-A49B-C539BB2407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45050A4-C507-9A4F-B6CE-71C0EC9B7E7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FAFD617-5DC0-7146-8644-37FDEF3C4611}"/>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8" name="Espace réservé du pied de page 7">
            <a:extLst>
              <a:ext uri="{FF2B5EF4-FFF2-40B4-BE49-F238E27FC236}">
                <a16:creationId xmlns:a16="http://schemas.microsoft.com/office/drawing/2014/main" id="{066D3D1A-4433-FB46-BCB3-2FC07477E35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28BE2A0-7142-7944-9978-9CF0A02E57C9}"/>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1571945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3AE92-F78E-674F-9897-3D26B7A9FDF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AC96ECA-9486-6E4B-B4BC-7E76B34EFF98}"/>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4" name="Espace réservé du pied de page 3">
            <a:extLst>
              <a:ext uri="{FF2B5EF4-FFF2-40B4-BE49-F238E27FC236}">
                <a16:creationId xmlns:a16="http://schemas.microsoft.com/office/drawing/2014/main" id="{B8B4D8AF-4BB6-934B-A379-CBF84C9A412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8E009D-38CE-D34C-82BA-3182CA4F15F6}"/>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58551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D844418-3E68-CA4E-AC8C-9D66D9255062}"/>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3" name="Espace réservé du pied de page 2">
            <a:extLst>
              <a:ext uri="{FF2B5EF4-FFF2-40B4-BE49-F238E27FC236}">
                <a16:creationId xmlns:a16="http://schemas.microsoft.com/office/drawing/2014/main" id="{ACD285BC-A399-C24D-9863-55D71A82555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BBC877D-0D91-8442-9A72-AF3420B94651}"/>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334073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C8412-37C8-4B46-9CE8-3469F1893F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1A9CD95-5780-714B-A453-63A2F3456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2D7CA0C-E415-F14F-9EF8-44A9C7CBE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2697766-D919-5247-A55B-2A12BA74BE2E}"/>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6" name="Espace réservé du pied de page 5">
            <a:extLst>
              <a:ext uri="{FF2B5EF4-FFF2-40B4-BE49-F238E27FC236}">
                <a16:creationId xmlns:a16="http://schemas.microsoft.com/office/drawing/2014/main" id="{DFB77295-5D11-2841-AC5B-84946CEA3B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CAF8E56-0D31-804D-9F4F-DD615D5E8564}"/>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4050111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B54B13-E418-4E42-B170-1BC860212DA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B349CDA-C85B-4F42-B8C6-26E684EDA6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9E92AAF-FCE8-F84A-8EB9-CC618F3F7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AB83901-E98D-6B44-A440-F9809CD85A51}"/>
              </a:ext>
            </a:extLst>
          </p:cNvPr>
          <p:cNvSpPr>
            <a:spLocks noGrp="1"/>
          </p:cNvSpPr>
          <p:nvPr>
            <p:ph type="dt" sz="half" idx="10"/>
          </p:nvPr>
        </p:nvSpPr>
        <p:spPr/>
        <p:txBody>
          <a:bodyPr/>
          <a:lstStyle/>
          <a:p>
            <a:fld id="{760B14F5-1D21-F14F-B36B-BCA0A34A15FF}" type="datetimeFigureOut">
              <a:rPr lang="fr-FR" smtClean="0"/>
              <a:t>02/04/2022</a:t>
            </a:fld>
            <a:endParaRPr lang="fr-FR"/>
          </a:p>
        </p:txBody>
      </p:sp>
      <p:sp>
        <p:nvSpPr>
          <p:cNvPr id="6" name="Espace réservé du pied de page 5">
            <a:extLst>
              <a:ext uri="{FF2B5EF4-FFF2-40B4-BE49-F238E27FC236}">
                <a16:creationId xmlns:a16="http://schemas.microsoft.com/office/drawing/2014/main" id="{8AB5FCBB-5385-494D-A3C1-C59A68C9E95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24BFBC5-500C-E04C-A17A-AC6C64E82723}"/>
              </a:ext>
            </a:extLst>
          </p:cNvPr>
          <p:cNvSpPr>
            <a:spLocks noGrp="1"/>
          </p:cNvSpPr>
          <p:nvPr>
            <p:ph type="sldNum" sz="quarter" idx="12"/>
          </p:nvPr>
        </p:nvSpPr>
        <p:spPr/>
        <p:txBody>
          <a:bodyPr/>
          <a:lstStyle/>
          <a:p>
            <a:fld id="{075FE8A8-8232-1F4D-846D-4EBDDCE93EEF}" type="slidenum">
              <a:rPr lang="fr-FR" smtClean="0"/>
              <a:t>‹N°›</a:t>
            </a:fld>
            <a:endParaRPr lang="fr-FR"/>
          </a:p>
        </p:txBody>
      </p:sp>
    </p:spTree>
    <p:extLst>
      <p:ext uri="{BB962C8B-B14F-4D97-AF65-F5344CB8AC3E}">
        <p14:creationId xmlns:p14="http://schemas.microsoft.com/office/powerpoint/2010/main" val="202920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1016B3E-7434-F444-85B1-81A3F66D7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6C2A833-B532-5441-8F6F-770D7BDE7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AD43F0-39EC-1047-86D5-82DFE14D5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B14F5-1D21-F14F-B36B-BCA0A34A15FF}" type="datetimeFigureOut">
              <a:rPr lang="fr-FR" smtClean="0"/>
              <a:t>02/04/2022</a:t>
            </a:fld>
            <a:endParaRPr lang="fr-FR"/>
          </a:p>
        </p:txBody>
      </p:sp>
      <p:sp>
        <p:nvSpPr>
          <p:cNvPr id="5" name="Espace réservé du pied de page 4">
            <a:extLst>
              <a:ext uri="{FF2B5EF4-FFF2-40B4-BE49-F238E27FC236}">
                <a16:creationId xmlns:a16="http://schemas.microsoft.com/office/drawing/2014/main" id="{D406F5D3-EF53-A447-B4AC-97397E1C3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8542739-B2AF-EA41-A1C0-C7A7135EE3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FE8A8-8232-1F4D-846D-4EBDDCE93EEF}" type="slidenum">
              <a:rPr lang="fr-FR" smtClean="0"/>
              <a:t>‹N°›</a:t>
            </a:fld>
            <a:endParaRPr lang="fr-FR"/>
          </a:p>
        </p:txBody>
      </p:sp>
    </p:spTree>
    <p:extLst>
      <p:ext uri="{BB962C8B-B14F-4D97-AF65-F5344CB8AC3E}">
        <p14:creationId xmlns:p14="http://schemas.microsoft.com/office/powerpoint/2010/main" val="97810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20.png"/><Relationship Id="rId1" Type="http://schemas.openxmlformats.org/officeDocument/2006/relationships/slideLayout" Target="../slideLayouts/slideLayout7.xml"/><Relationship Id="rId4" Type="http://schemas.openxmlformats.org/officeDocument/2006/relationships/image" Target="../media/image114.sv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0.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10.png"/><Relationship Id="rId1" Type="http://schemas.openxmlformats.org/officeDocument/2006/relationships/slideLayout" Target="../slideLayouts/slideLayout7.xml"/><Relationship Id="rId4" Type="http://schemas.openxmlformats.org/officeDocument/2006/relationships/image" Target="../media/image117.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svg"/></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113.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svg"/></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svg"/></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svg"/></Relationships>
</file>

<file path=ppt/slides/_rels/slide1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39.svg"/><Relationship Id="rId4" Type="http://schemas.openxmlformats.org/officeDocument/2006/relationships/image" Target="../media/image138.png"/></Relationships>
</file>

<file path=ppt/slides/_rels/slide1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0.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0.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2.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3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1.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5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0.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svg"/></Relationships>
</file>

<file path=ppt/slides/_rels/slide7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08.svg"/><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0.sv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0.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9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12.svg"/><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F8221A-BD6C-D743-8F79-B5CC237B7B3A}"/>
              </a:ext>
            </a:extLst>
          </p:cNvPr>
          <p:cNvSpPr>
            <a:spLocks noGrp="1"/>
          </p:cNvSpPr>
          <p:nvPr>
            <p:ph type="ctrTitle"/>
          </p:nvPr>
        </p:nvSpPr>
        <p:spPr/>
        <p:txBody>
          <a:bodyPr/>
          <a:lstStyle/>
          <a:p>
            <a:r>
              <a:rPr lang="fr-FR" dirty="0">
                <a:solidFill>
                  <a:schemeClr val="bg1"/>
                </a:solidFill>
              </a:rPr>
              <a:t>Variables quantitatives (1) :</a:t>
            </a:r>
            <a:br>
              <a:rPr lang="fr-FR" dirty="0">
                <a:solidFill>
                  <a:schemeClr val="bg1"/>
                </a:solidFill>
              </a:rPr>
            </a:br>
            <a:r>
              <a:rPr lang="fr-FR" dirty="0">
                <a:solidFill>
                  <a:schemeClr val="bg1"/>
                </a:solidFill>
              </a:rPr>
              <a:t>analyse univariée</a:t>
            </a:r>
          </a:p>
        </p:txBody>
      </p:sp>
      <p:sp>
        <p:nvSpPr>
          <p:cNvPr id="6" name="Sous-titre 2">
            <a:extLst>
              <a:ext uri="{FF2B5EF4-FFF2-40B4-BE49-F238E27FC236}">
                <a16:creationId xmlns:a16="http://schemas.microsoft.com/office/drawing/2014/main" id="{76B8DA83-B860-924D-B9FE-FE02FD8A3CE7}"/>
              </a:ext>
            </a:extLst>
          </p:cNvPr>
          <p:cNvSpPr>
            <a:spLocks noGrp="1"/>
          </p:cNvSpPr>
          <p:nvPr>
            <p:ph type="subTitle" idx="1"/>
          </p:nvPr>
        </p:nvSpPr>
        <p:spPr>
          <a:xfrm>
            <a:off x="1524000" y="4225983"/>
            <a:ext cx="9144000" cy="1655762"/>
          </a:xfrm>
        </p:spPr>
        <p:txBody>
          <a:bodyPr/>
          <a:lstStyle/>
          <a:p>
            <a:r>
              <a:rPr lang="fr-FR" dirty="0">
                <a:solidFill>
                  <a:schemeClr val="bg1"/>
                </a:solidFill>
              </a:rPr>
              <a:t>Analyse exploratoire de données</a:t>
            </a:r>
          </a:p>
        </p:txBody>
      </p:sp>
      <p:pic>
        <p:nvPicPr>
          <p:cNvPr id="5" name="Image 4">
            <a:extLst>
              <a:ext uri="{FF2B5EF4-FFF2-40B4-BE49-F238E27FC236}">
                <a16:creationId xmlns:a16="http://schemas.microsoft.com/office/drawing/2014/main" id="{D5A1A31C-D020-0B43-A654-BC830BBC208E}"/>
              </a:ext>
            </a:extLst>
          </p:cNvPr>
          <p:cNvPicPr>
            <a:picLocks noChangeAspect="1"/>
          </p:cNvPicPr>
          <p:nvPr/>
        </p:nvPicPr>
        <p:blipFill>
          <a:blip r:embed="rId3"/>
          <a:stretch>
            <a:fillRect/>
          </a:stretch>
        </p:blipFill>
        <p:spPr>
          <a:xfrm>
            <a:off x="10753200" y="5454000"/>
            <a:ext cx="1080000" cy="1080000"/>
          </a:xfrm>
          <a:prstGeom prst="rect">
            <a:avLst/>
          </a:prstGeom>
        </p:spPr>
      </p:pic>
    </p:spTree>
    <p:extLst>
      <p:ext uri="{BB962C8B-B14F-4D97-AF65-F5344CB8AC3E}">
        <p14:creationId xmlns:p14="http://schemas.microsoft.com/office/powerpoint/2010/main" val="408646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Diagramme à barres : exemple</a:t>
            </a:r>
          </a:p>
        </p:txBody>
      </p:sp>
      <p:pic>
        <p:nvPicPr>
          <p:cNvPr id="5" name="Image 4">
            <a:extLst>
              <a:ext uri="{FF2B5EF4-FFF2-40B4-BE49-F238E27FC236}">
                <a16:creationId xmlns:a16="http://schemas.microsoft.com/office/drawing/2014/main" id="{2850F075-7EB6-094D-8062-3A7A4C6A6E25}"/>
              </a:ext>
            </a:extLst>
          </p:cNvPr>
          <p:cNvPicPr>
            <a:picLocks noChangeAspect="1"/>
          </p:cNvPicPr>
          <p:nvPr/>
        </p:nvPicPr>
        <p:blipFill>
          <a:blip r:embed="rId2"/>
          <a:stretch>
            <a:fillRect/>
          </a:stretch>
        </p:blipFill>
        <p:spPr>
          <a:xfrm>
            <a:off x="2507595" y="2379600"/>
            <a:ext cx="7200000" cy="3873649"/>
          </a:xfrm>
          <a:prstGeom prst="rect">
            <a:avLst/>
          </a:prstGeom>
        </p:spPr>
      </p:pic>
    </p:spTree>
    <p:extLst>
      <p:ext uri="{BB962C8B-B14F-4D97-AF65-F5344CB8AC3E}">
        <p14:creationId xmlns:p14="http://schemas.microsoft.com/office/powerpoint/2010/main" val="3014955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04997"/>
              </a:xfrm>
              <a:prstGeom prst="rect">
                <a:avLst/>
              </a:prstGeom>
              <a:noFill/>
            </p:spPr>
            <p:txBody>
              <a:bodyPr wrap="square" rtlCol="0">
                <a:spAutoFit/>
              </a:bodyPr>
              <a:lstStyle/>
              <a:p>
                <a:pPr lvl="0">
                  <a:defRPr/>
                </a:pPr>
                <a:r>
                  <a:rPr lang="fr-FR" sz="2400" b="1" dirty="0">
                    <a:solidFill>
                      <a:prstClr val="black"/>
                    </a:solidFill>
                  </a:rPr>
                  <a:t>Intervalle de confiance : construction (suite)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latin typeface="Calibri" panose="020F0502020204030204"/>
                  </a:rPr>
                  <a:t>Une fois </a:t>
                </a:r>
                <a14:m>
                  <m:oMath xmlns:m="http://schemas.openxmlformats.org/officeDocument/2006/math">
                    <m:r>
                      <a:rPr lang="fr-FR" sz="2400" b="0" i="1" smtClean="0">
                        <a:solidFill>
                          <a:prstClr val="black"/>
                        </a:solidFill>
                        <a:latin typeface="Cambria Math" panose="02040503050406030204" pitchFamily="18" charset="0"/>
                      </a:rPr>
                      <m:t>𝛽</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fixé,</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on recherche la valeur </a:t>
                </a:r>
                <a14:m>
                  <m:oMath xmlns:m="http://schemas.openxmlformats.org/officeDocument/2006/math">
                    <m:sSub>
                      <m:sSubPr>
                        <m:ctrlP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𝑡</m:t>
                        </m:r>
                      </m:e>
                      <m:sub>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𝛽</m:t>
                        </m:r>
                      </m:sub>
                    </m:sSub>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pour laquelle si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𝑍</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est une variable aléatoire suivant la </a:t>
                </a:r>
                <a:r>
                  <a:rPr lang="fr-FR" sz="2400" dirty="0"/>
                  <a:t>loi normale centrée réduite </a:t>
                </a:r>
                <a14:m>
                  <m:oMath xmlns:m="http://schemas.openxmlformats.org/officeDocument/2006/math">
                    <m:r>
                      <a:rPr lang="fr-FR" sz="2400" i="1">
                        <a:latin typeface="Cambria Math" panose="02040503050406030204" pitchFamily="18" charset="0"/>
                      </a:rPr>
                      <m:t>𝒩</m:t>
                    </m:r>
                    <m:d>
                      <m:dPr>
                        <m:ctrlPr>
                          <a:rPr lang="fr-FR" sz="2400" i="1">
                            <a:latin typeface="Cambria Math" panose="02040503050406030204" pitchFamily="18" charset="0"/>
                          </a:rPr>
                        </m:ctrlPr>
                      </m:dPr>
                      <m:e>
                        <m:r>
                          <a:rPr lang="fr-FR" sz="2400" i="1">
                            <a:latin typeface="Cambria Math" panose="02040503050406030204" pitchFamily="18" charset="0"/>
                          </a:rPr>
                          <m:t>0,1</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on ait</a:t>
                </a:r>
              </a:p>
              <a:p>
                <a:pPr marL="342900" lvl="0" indent="-342900">
                  <a:buFont typeface="Arial" panose="020B0604020202020204" pitchFamily="34" charset="0"/>
                  <a:buChar char="•"/>
                  <a:defRPr/>
                </a:pPr>
                <a:endParaRPr lang="fr-FR" sz="240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ℙ</m:t>
                      </m:r>
                      <m:d>
                        <m:d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ub>
                          </m:s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𝑍</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ub>
                          </m:sSub>
                        </m:e>
                      </m:d>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Alors un intervalle de confiance de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𝔼</m:t>
                    </m:r>
                    <m:d>
                      <m:d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au</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niveau de confiance </a:t>
                </a:r>
                <a14:m>
                  <m:oMath xmlns:m="http://schemas.openxmlformats.org/officeDocument/2006/math">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𝛽</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est</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donné par</a:t>
                </a:r>
              </a:p>
              <a:p>
                <a:pPr marL="342900" lvl="0" indent="-342900">
                  <a:buFont typeface="Arial" panose="020B0604020202020204" pitchFamily="34" charset="0"/>
                  <a:buChar char="•"/>
                  <a:defRPr/>
                </a:pPr>
                <a:endParaRPr lang="fr-FR" sz="2400" baseline="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d>
                        <m:dPr>
                          <m:begChr m:val="["/>
                          <m:endChr m:val="]"/>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bar>
                            <m:barPr>
                              <m:pos m:val="top"/>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bar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ba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ub>
                          </m:sSub>
                          <m:f>
                            <m:f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num>
                            <m:den>
                              <m:rad>
                                <m:radPr>
                                  <m:degHide m:val="on"/>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e>
                              </m:rad>
                            </m:den>
                          </m:f>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bar>
                            <m:barPr>
                              <m:pos m:val="top"/>
                              <m:ctrlPr>
                                <a:rPr lang="fr-FR" sz="2400" i="1">
                                  <a:solidFill>
                                    <a:prstClr val="black"/>
                                  </a:solidFill>
                                  <a:latin typeface="Cambria Math" panose="02040503050406030204" pitchFamily="18" charset="0"/>
                                </a:rPr>
                              </m:ctrlPr>
                            </m:barPr>
                            <m:e>
                              <m:r>
                                <a:rPr lang="fr-FR" sz="2400" i="1">
                                  <a:solidFill>
                                    <a:prstClr val="black"/>
                                  </a:solidFill>
                                  <a:latin typeface="Cambria Math" panose="02040503050406030204" pitchFamily="18" charset="0"/>
                                </a:rPr>
                                <m:t>𝑥</m:t>
                              </m:r>
                            </m:e>
                          </m:bar>
                          <m:r>
                            <a:rPr lang="fr-FR" sz="2400" b="0" i="1" smtClean="0">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f>
                            <m:fPr>
                              <m:ctrlPr>
                                <a:rPr lang="fr-FR" sz="2400" i="1">
                                  <a:solidFill>
                                    <a:prstClr val="black"/>
                                  </a:solidFill>
                                  <a:latin typeface="Cambria Math" panose="02040503050406030204" pitchFamily="18" charset="0"/>
                                </a:rPr>
                              </m:ctrlPr>
                            </m:fPr>
                            <m:num>
                              <m:r>
                                <a:rPr lang="fr-FR" sz="2400" i="1">
                                  <a:solidFill>
                                    <a:prstClr val="black"/>
                                  </a:solidFill>
                                  <a:latin typeface="Cambria Math" panose="02040503050406030204" pitchFamily="18" charset="0"/>
                                </a:rPr>
                                <m:t>𝑠</m:t>
                              </m:r>
                            </m:num>
                            <m:den>
                              <m:rad>
                                <m:radPr>
                                  <m:degHide m:val="on"/>
                                  <m:ctrlPr>
                                    <a:rPr lang="fr-FR" sz="2400" i="1">
                                      <a:solidFill>
                                        <a:prstClr val="black"/>
                                      </a:solidFill>
                                      <a:latin typeface="Cambria Math" panose="02040503050406030204" pitchFamily="18" charset="0"/>
                                    </a:rPr>
                                  </m:ctrlPr>
                                </m:radPr>
                                <m:deg/>
                                <m:e>
                                  <m:r>
                                    <a:rPr lang="fr-FR" sz="2400" i="1">
                                      <a:solidFill>
                                        <a:prstClr val="black"/>
                                      </a:solidFill>
                                      <a:latin typeface="Cambria Math" panose="02040503050406030204" pitchFamily="18" charset="0"/>
                                    </a:rPr>
                                    <m:t>𝑛</m:t>
                                  </m:r>
                                </m:e>
                              </m:rad>
                            </m:den>
                          </m:f>
                        </m:e>
                      </m:d>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04997"/>
              </a:xfrm>
              <a:prstGeom prst="rect">
                <a:avLst/>
              </a:prstGeom>
              <a:blipFill>
                <a:blip r:embed="rId2"/>
                <a:stretch>
                  <a:fillRect l="-843" t="-1201" r="-361"/>
                </a:stretch>
              </a:blipFill>
            </p:spPr>
            <p:txBody>
              <a:bodyPr/>
              <a:lstStyle/>
              <a:p>
                <a:r>
                  <a:rPr lang="fr-FR">
                    <a:noFill/>
                  </a:rPr>
                  <a:t> </a:t>
                </a:r>
              </a:p>
            </p:txBody>
          </p:sp>
        </mc:Fallback>
      </mc:AlternateContent>
    </p:spTree>
    <p:extLst>
      <p:ext uri="{BB962C8B-B14F-4D97-AF65-F5344CB8AC3E}">
        <p14:creationId xmlns:p14="http://schemas.microsoft.com/office/powerpoint/2010/main" val="3528071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920304"/>
              </a:xfrm>
              <a:prstGeom prst="rect">
                <a:avLst/>
              </a:prstGeom>
              <a:noFill/>
            </p:spPr>
            <p:txBody>
              <a:bodyPr wrap="square" rtlCol="0">
                <a:spAutoFit/>
              </a:bodyPr>
              <a:lstStyle/>
              <a:p>
                <a:pPr lvl="0">
                  <a:defRPr/>
                </a:pPr>
                <a:r>
                  <a:rPr lang="fr-FR" sz="2400" b="1" dirty="0">
                    <a:solidFill>
                      <a:prstClr val="black"/>
                    </a:solidFill>
                  </a:rPr>
                  <a:t>Intervalle de confiance : justification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Si </a:t>
                </a:r>
                <a14:m>
                  <m:oMath xmlns:m="http://schemas.openxmlformats.org/officeDocument/2006/math">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b>
                    </m:sSub>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sont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variables aléatoires indépendantes de même loi que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alors d’après le théorème limite central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𝑍</m:t>
                          </m:r>
                        </m:e>
                        <m:sub>
                          <m:r>
                            <a:rPr lang="fr-FR" sz="2400" i="1">
                              <a:latin typeface="Cambria Math" panose="02040503050406030204" pitchFamily="18" charset="0"/>
                            </a:rPr>
                            <m:t>𝑛</m:t>
                          </m:r>
                        </m:sub>
                      </m:sSub>
                      <m:r>
                        <a:rPr lang="fr-FR" sz="2400" i="1">
                          <a:latin typeface="Cambria Math" panose="02040503050406030204" pitchFamily="18" charset="0"/>
                        </a:rPr>
                        <m:t>=</m:t>
                      </m:r>
                      <m:f>
                        <m:fPr>
                          <m:ctrlPr>
                            <a:rPr lang="fr-FR" sz="2400" i="1">
                              <a:latin typeface="Cambria Math" panose="02040503050406030204" pitchFamily="18" charset="0"/>
                            </a:rPr>
                          </m:ctrlPr>
                        </m:fPr>
                        <m:num>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𝑋</m:t>
                                  </m:r>
                                </m:e>
                                <m:sub>
                                  <m:r>
                                    <a:rPr lang="fr-FR" sz="2400" i="1">
                                      <a:latin typeface="Cambria Math" panose="02040503050406030204" pitchFamily="18" charset="0"/>
                                    </a:rPr>
                                    <m:t>𝑛</m:t>
                                  </m:r>
                                </m:sub>
                              </m:sSub>
                            </m:e>
                          </m:bar>
                          <m:r>
                            <a:rPr lang="fr-FR" sz="2400" i="1">
                              <a:latin typeface="Cambria Math" panose="02040503050406030204" pitchFamily="18" charset="0"/>
                            </a:rPr>
                            <m:t>−</m:t>
                          </m:r>
                          <m:r>
                            <a:rPr lang="fr-FR" sz="2400" b="0" i="1" smtClean="0">
                              <a:latin typeface="Cambria Math" panose="02040503050406030204" pitchFamily="18" charset="0"/>
                            </a:rPr>
                            <m:t>𝔼</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𝑋</m:t>
                              </m:r>
                            </m:e>
                          </m:d>
                        </m:num>
                        <m:den>
                          <m:rad>
                            <m:radPr>
                              <m:degHide m:val="on"/>
                              <m:ctrlPr>
                                <a:rPr lang="fr-FR" sz="2400" i="1" smtClean="0">
                                  <a:latin typeface="Cambria Math" panose="02040503050406030204" pitchFamily="18" charset="0"/>
                                </a:rPr>
                              </m:ctrlPr>
                            </m:radPr>
                            <m:deg/>
                            <m:e>
                              <m:f>
                                <m:fPr>
                                  <m:ctrlPr>
                                    <a:rPr lang="fr-FR" sz="2400" i="1" smtClean="0">
                                      <a:latin typeface="Cambria Math" panose="02040503050406030204" pitchFamily="18" charset="0"/>
                                    </a:rPr>
                                  </m:ctrlPr>
                                </m:fPr>
                                <m:num>
                                  <m:r>
                                    <a:rPr lang="fr-FR" sz="2400" b="0" i="1" smtClean="0">
                                      <a:latin typeface="Cambria Math" panose="02040503050406030204" pitchFamily="18" charset="0"/>
                                    </a:rPr>
                                    <m:t>𝕍</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𝑋</m:t>
                                      </m:r>
                                    </m:e>
                                  </m:d>
                                </m:num>
                                <m:den>
                                  <m:r>
                                    <a:rPr lang="fr-FR" sz="2400" b="0" i="1" smtClean="0">
                                      <a:latin typeface="Cambria Math" panose="02040503050406030204" pitchFamily="18" charset="0"/>
                                    </a:rPr>
                                    <m:t>𝑛</m:t>
                                  </m:r>
                                </m:den>
                              </m:f>
                            </m:e>
                          </m:rad>
                        </m:den>
                      </m:f>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lvl="1">
                  <a:defRPr/>
                </a:pPr>
                <a:r>
                  <a:rPr lang="fr-FR" sz="2400" dirty="0">
                    <a:solidFill>
                      <a:prstClr val="black"/>
                    </a:solidFill>
                    <a:latin typeface="Calibri" panose="020F0502020204030204"/>
                  </a:rPr>
                  <a:t>suit une </a:t>
                </a:r>
                <a:r>
                  <a:rPr lang="fr-FR" sz="2400" dirty="0"/>
                  <a:t>loi normale centrée réduite </a:t>
                </a:r>
                <a14:m>
                  <m:oMath xmlns:m="http://schemas.openxmlformats.org/officeDocument/2006/math">
                    <m:r>
                      <a:rPr lang="fr-FR" sz="2400" i="1">
                        <a:latin typeface="Cambria Math" panose="02040503050406030204" pitchFamily="18" charset="0"/>
                      </a:rPr>
                      <m:t>𝒩</m:t>
                    </m:r>
                    <m:d>
                      <m:dPr>
                        <m:ctrlPr>
                          <a:rPr lang="fr-FR" sz="2400" i="1">
                            <a:latin typeface="Cambria Math" panose="02040503050406030204" pitchFamily="18" charset="0"/>
                          </a:rPr>
                        </m:ctrlPr>
                      </m:dPr>
                      <m:e>
                        <m:r>
                          <a:rPr lang="fr-FR" sz="2400" i="1">
                            <a:latin typeface="Cambria Math" panose="02040503050406030204" pitchFamily="18" charset="0"/>
                          </a:rPr>
                          <m:t>0,1</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920304"/>
              </a:xfrm>
              <a:prstGeom prst="rect">
                <a:avLst/>
              </a:prstGeom>
              <a:blipFill>
                <a:blip r:embed="rId2"/>
                <a:stretch>
                  <a:fillRect l="-843" t="-1290" b="-2581"/>
                </a:stretch>
              </a:blipFill>
            </p:spPr>
            <p:txBody>
              <a:bodyPr/>
              <a:lstStyle/>
              <a:p>
                <a:r>
                  <a:rPr lang="fr-FR">
                    <a:noFill/>
                  </a:rPr>
                  <a:t> </a:t>
                </a:r>
              </a:p>
            </p:txBody>
          </p:sp>
        </mc:Fallback>
      </mc:AlternateContent>
    </p:spTree>
    <p:extLst>
      <p:ext uri="{BB962C8B-B14F-4D97-AF65-F5344CB8AC3E}">
        <p14:creationId xmlns:p14="http://schemas.microsoft.com/office/powerpoint/2010/main" val="19831219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793620"/>
              </a:xfrm>
              <a:prstGeom prst="rect">
                <a:avLst/>
              </a:prstGeom>
              <a:noFill/>
            </p:spPr>
            <p:txBody>
              <a:bodyPr wrap="square" rtlCol="0">
                <a:spAutoFit/>
              </a:bodyPr>
              <a:lstStyle/>
              <a:p>
                <a:pPr lvl="0">
                  <a:defRPr/>
                </a:pPr>
                <a:r>
                  <a:rPr lang="fr-FR" sz="2400" b="1" dirty="0">
                    <a:solidFill>
                      <a:prstClr val="black"/>
                    </a:solidFill>
                  </a:rPr>
                  <a:t>Intervalle de confiance : justification (suite)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Ainsi, par définition de </a:t>
                </a:r>
                <a14:m>
                  <m:oMath xmlns:m="http://schemas.openxmlformats.org/officeDocument/2006/math">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ub>
                    </m:sSub>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on 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a:defRPr/>
                </a:pPr>
                <a14:m>
                  <m:oMathPara xmlns:m="http://schemas.openxmlformats.org/officeDocument/2006/math">
                    <m:oMathParaPr>
                      <m:jc m:val="centerGroup"/>
                    </m:oMathParaPr>
                    <m:oMath xmlns:m="http://schemas.openxmlformats.org/officeDocument/2006/math">
                      <m:r>
                        <a:rPr lang="fr-FR" sz="2400" i="1">
                          <a:solidFill>
                            <a:prstClr val="black"/>
                          </a:solidFill>
                          <a:latin typeface="Cambria Math" panose="02040503050406030204" pitchFamily="18" charset="0"/>
                        </a:rPr>
                        <m:t>ℙ</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r>
                            <a:rPr lang="fr-FR" sz="2400" i="1">
                              <a:solidFill>
                                <a:prstClr val="black"/>
                              </a:solidFill>
                              <a:latin typeface="Cambria Math" panose="02040503050406030204" pitchFamily="18" charset="0"/>
                            </a:rPr>
                            <m:t>≤</m:t>
                          </m:r>
                          <m:f>
                            <m:fPr>
                              <m:ctrlPr>
                                <a:rPr lang="fr-FR" sz="2400" i="1">
                                  <a:latin typeface="Cambria Math" panose="02040503050406030204" pitchFamily="18" charset="0"/>
                                </a:rPr>
                              </m:ctrlPr>
                            </m:fPr>
                            <m:num>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𝑋</m:t>
                                      </m:r>
                                    </m:e>
                                    <m:sub>
                                      <m:r>
                                        <a:rPr lang="fr-FR" sz="2400" i="1">
                                          <a:latin typeface="Cambria Math" panose="02040503050406030204" pitchFamily="18" charset="0"/>
                                        </a:rPr>
                                        <m:t>𝑛</m:t>
                                      </m:r>
                                    </m:sub>
                                  </m:sSub>
                                </m:e>
                              </m:bar>
                              <m:r>
                                <a:rPr lang="fr-FR" sz="2400" i="1">
                                  <a:latin typeface="Cambria Math" panose="02040503050406030204" pitchFamily="18" charset="0"/>
                                </a:rPr>
                                <m:t>−</m:t>
                              </m:r>
                              <m:r>
                                <a:rPr lang="fr-FR" sz="2400" i="1">
                                  <a:latin typeface="Cambria Math" panose="02040503050406030204" pitchFamily="18" charset="0"/>
                                </a:rPr>
                                <m:t>𝔼</m:t>
                              </m:r>
                              <m:d>
                                <m:dPr>
                                  <m:ctrlPr>
                                    <a:rPr lang="fr-FR" sz="2400" i="1">
                                      <a:latin typeface="Cambria Math" panose="02040503050406030204" pitchFamily="18" charset="0"/>
                                    </a:rPr>
                                  </m:ctrlPr>
                                </m:dPr>
                                <m:e>
                                  <m:r>
                                    <a:rPr lang="fr-FR" sz="2400" i="1">
                                      <a:latin typeface="Cambria Math" panose="02040503050406030204" pitchFamily="18" charset="0"/>
                                    </a:rPr>
                                    <m:t>𝑋</m:t>
                                  </m:r>
                                </m:e>
                              </m:d>
                            </m:num>
                            <m:den>
                              <m:rad>
                                <m:radPr>
                                  <m:degHide m:val="on"/>
                                  <m:ctrlPr>
                                    <a:rPr lang="fr-FR" sz="2400" i="1">
                                      <a:latin typeface="Cambria Math" panose="02040503050406030204" pitchFamily="18" charset="0"/>
                                    </a:rPr>
                                  </m:ctrlPr>
                                </m:radPr>
                                <m:deg/>
                                <m:e>
                                  <m:f>
                                    <m:fPr>
                                      <m:ctrlPr>
                                        <a:rPr lang="fr-FR" sz="2400" i="1">
                                          <a:latin typeface="Cambria Math" panose="02040503050406030204" pitchFamily="18" charset="0"/>
                                        </a:rPr>
                                      </m:ctrlPr>
                                    </m:fPr>
                                    <m:num>
                                      <m:r>
                                        <a:rPr lang="fr-FR" sz="2400" i="1">
                                          <a:latin typeface="Cambria Math" panose="02040503050406030204" pitchFamily="18" charset="0"/>
                                        </a:rPr>
                                        <m:t>𝕍</m:t>
                                      </m:r>
                                      <m:d>
                                        <m:dPr>
                                          <m:ctrlPr>
                                            <a:rPr lang="fr-FR" sz="2400" i="1">
                                              <a:latin typeface="Cambria Math" panose="02040503050406030204" pitchFamily="18" charset="0"/>
                                            </a:rPr>
                                          </m:ctrlPr>
                                        </m:dPr>
                                        <m:e>
                                          <m:r>
                                            <a:rPr lang="fr-FR" sz="2400" i="1">
                                              <a:latin typeface="Cambria Math" panose="02040503050406030204" pitchFamily="18" charset="0"/>
                                            </a:rPr>
                                            <m:t>𝑋</m:t>
                                          </m:r>
                                        </m:e>
                                      </m:d>
                                    </m:num>
                                    <m:den>
                                      <m:r>
                                        <a:rPr lang="fr-FR" sz="2400" i="1">
                                          <a:latin typeface="Cambria Math" panose="02040503050406030204" pitchFamily="18" charset="0"/>
                                        </a:rPr>
                                        <m:t>𝑛</m:t>
                                      </m:r>
                                    </m:den>
                                  </m:f>
                                </m:e>
                              </m:rad>
                            </m:den>
                          </m:f>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e>
                      </m:d>
                      <m:r>
                        <a:rPr lang="fr-FR" sz="2400" i="1">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𝛽</m:t>
                      </m:r>
                    </m:oMath>
                  </m:oMathPara>
                </a14:m>
                <a:endParaRPr lang="fr-FR" sz="2400" dirty="0">
                  <a:solidFill>
                    <a:prstClr val="black"/>
                  </a:solidFill>
                </a:endParaRPr>
              </a:p>
              <a:p>
                <a:pPr marR="0" lvl="0" algn="l" defTabSz="914400" rtl="0" eaLnBrk="1" fontAlgn="auto" latinLnBrk="0" hangingPunct="1">
                  <a:lnSpc>
                    <a:spcPct val="100000"/>
                  </a:lnSpc>
                  <a:spcBef>
                    <a:spcPts val="0"/>
                  </a:spcBef>
                  <a:spcAft>
                    <a:spcPts val="0"/>
                  </a:spcAft>
                  <a:buClrTx/>
                  <a:buSzTx/>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D’où</a:t>
                </a:r>
                <a:endParaRPr lang="fr-FR" sz="2400" dirty="0">
                  <a:solidFill>
                    <a:prstClr val="black"/>
                  </a:solidFill>
                  <a:latin typeface="Calibri" panose="020F0502020204030204"/>
                </a:endParaRPr>
              </a:p>
              <a:p>
                <a:pPr>
                  <a:defRPr/>
                </a:pPr>
                <a14:m>
                  <m:oMathPara xmlns:m="http://schemas.openxmlformats.org/officeDocument/2006/math">
                    <m:oMathParaPr>
                      <m:jc m:val="centerGroup"/>
                    </m:oMathParaPr>
                    <m:oMath xmlns:m="http://schemas.openxmlformats.org/officeDocument/2006/math">
                      <m:r>
                        <a:rPr lang="fr-FR" sz="2400" i="1">
                          <a:solidFill>
                            <a:prstClr val="black"/>
                          </a:solidFill>
                          <a:latin typeface="Cambria Math" panose="02040503050406030204" pitchFamily="18" charset="0"/>
                        </a:rPr>
                        <m:t>ℙ</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rad>
                            <m:radPr>
                              <m:degHide m:val="on"/>
                              <m:ctrlPr>
                                <a:rPr lang="fr-FR" sz="2400" i="1">
                                  <a:latin typeface="Cambria Math" panose="02040503050406030204" pitchFamily="18" charset="0"/>
                                </a:rPr>
                              </m:ctrlPr>
                            </m:radPr>
                            <m:deg/>
                            <m:e>
                              <m:f>
                                <m:fPr>
                                  <m:ctrlPr>
                                    <a:rPr lang="fr-FR" sz="2400" i="1">
                                      <a:latin typeface="Cambria Math" panose="02040503050406030204" pitchFamily="18" charset="0"/>
                                    </a:rPr>
                                  </m:ctrlPr>
                                </m:fPr>
                                <m:num>
                                  <m:r>
                                    <a:rPr lang="fr-FR" sz="2400" i="1">
                                      <a:latin typeface="Cambria Math" panose="02040503050406030204" pitchFamily="18" charset="0"/>
                                    </a:rPr>
                                    <m:t>𝕍</m:t>
                                  </m:r>
                                  <m:d>
                                    <m:dPr>
                                      <m:ctrlPr>
                                        <a:rPr lang="fr-FR" sz="2400" i="1">
                                          <a:latin typeface="Cambria Math" panose="02040503050406030204" pitchFamily="18" charset="0"/>
                                        </a:rPr>
                                      </m:ctrlPr>
                                    </m:dPr>
                                    <m:e>
                                      <m:r>
                                        <a:rPr lang="fr-FR" sz="2400" i="1">
                                          <a:latin typeface="Cambria Math" panose="02040503050406030204" pitchFamily="18" charset="0"/>
                                        </a:rPr>
                                        <m:t>𝑋</m:t>
                                      </m:r>
                                    </m:e>
                                  </m:d>
                                </m:num>
                                <m:den>
                                  <m:r>
                                    <a:rPr lang="fr-FR" sz="2400" i="1">
                                      <a:latin typeface="Cambria Math" panose="02040503050406030204" pitchFamily="18" charset="0"/>
                                    </a:rPr>
                                    <m:t>𝑛</m:t>
                                  </m:r>
                                </m:den>
                              </m:f>
                            </m:e>
                          </m:rad>
                          <m:r>
                            <a:rPr lang="fr-FR" sz="2400" i="1">
                              <a:solidFill>
                                <a:prstClr val="black"/>
                              </a:solidFill>
                              <a:latin typeface="Cambria Math" panose="02040503050406030204" pitchFamily="18" charset="0"/>
                            </a:rPr>
                            <m:t>≤</m:t>
                          </m:r>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𝑋</m:t>
                                  </m:r>
                                </m:e>
                                <m:sub>
                                  <m:r>
                                    <a:rPr lang="fr-FR" sz="2400" i="1">
                                      <a:latin typeface="Cambria Math" panose="02040503050406030204" pitchFamily="18" charset="0"/>
                                    </a:rPr>
                                    <m:t>𝑛</m:t>
                                  </m:r>
                                </m:sub>
                              </m:sSub>
                            </m:e>
                          </m:bar>
                          <m:r>
                            <a:rPr lang="fr-FR" sz="2400" i="1">
                              <a:latin typeface="Cambria Math" panose="02040503050406030204" pitchFamily="18" charset="0"/>
                            </a:rPr>
                            <m:t>−</m:t>
                          </m:r>
                          <m:r>
                            <a:rPr lang="fr-FR" sz="2400" i="1">
                              <a:latin typeface="Cambria Math" panose="02040503050406030204" pitchFamily="18" charset="0"/>
                            </a:rPr>
                            <m:t>𝔼</m:t>
                          </m:r>
                          <m:d>
                            <m:dPr>
                              <m:ctrlPr>
                                <a:rPr lang="fr-FR" sz="2400" i="1">
                                  <a:latin typeface="Cambria Math" panose="02040503050406030204" pitchFamily="18" charset="0"/>
                                </a:rPr>
                              </m:ctrlPr>
                            </m:dPr>
                            <m:e>
                              <m:r>
                                <a:rPr lang="fr-FR" sz="2400" i="1">
                                  <a:latin typeface="Cambria Math" panose="02040503050406030204" pitchFamily="18" charset="0"/>
                                </a:rPr>
                                <m:t>𝑋</m:t>
                              </m:r>
                            </m:e>
                          </m:d>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rad>
                            <m:radPr>
                              <m:degHide m:val="on"/>
                              <m:ctrlPr>
                                <a:rPr lang="fr-FR" sz="2400" i="1">
                                  <a:latin typeface="Cambria Math" panose="02040503050406030204" pitchFamily="18" charset="0"/>
                                </a:rPr>
                              </m:ctrlPr>
                            </m:radPr>
                            <m:deg/>
                            <m:e>
                              <m:f>
                                <m:fPr>
                                  <m:ctrlPr>
                                    <a:rPr lang="fr-FR" sz="2400" i="1">
                                      <a:latin typeface="Cambria Math" panose="02040503050406030204" pitchFamily="18" charset="0"/>
                                    </a:rPr>
                                  </m:ctrlPr>
                                </m:fPr>
                                <m:num>
                                  <m:r>
                                    <a:rPr lang="fr-FR" sz="2400" i="1">
                                      <a:latin typeface="Cambria Math" panose="02040503050406030204" pitchFamily="18" charset="0"/>
                                    </a:rPr>
                                    <m:t>𝕍</m:t>
                                  </m:r>
                                  <m:d>
                                    <m:dPr>
                                      <m:ctrlPr>
                                        <a:rPr lang="fr-FR" sz="2400" i="1">
                                          <a:latin typeface="Cambria Math" panose="02040503050406030204" pitchFamily="18" charset="0"/>
                                        </a:rPr>
                                      </m:ctrlPr>
                                    </m:dPr>
                                    <m:e>
                                      <m:r>
                                        <a:rPr lang="fr-FR" sz="2400" i="1">
                                          <a:latin typeface="Cambria Math" panose="02040503050406030204" pitchFamily="18" charset="0"/>
                                        </a:rPr>
                                        <m:t>𝑋</m:t>
                                      </m:r>
                                    </m:e>
                                  </m:d>
                                </m:num>
                                <m:den>
                                  <m:r>
                                    <a:rPr lang="fr-FR" sz="2400" i="1">
                                      <a:latin typeface="Cambria Math" panose="02040503050406030204" pitchFamily="18" charset="0"/>
                                    </a:rPr>
                                    <m:t>𝑛</m:t>
                                  </m:r>
                                </m:den>
                              </m:f>
                            </m:e>
                          </m:rad>
                        </m:e>
                      </m:d>
                      <m:r>
                        <a:rPr lang="fr-FR" sz="2400" i="1">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𝛽</m:t>
                      </m:r>
                    </m:oMath>
                  </m:oMathPara>
                </a14:m>
                <a:endParaRPr lang="fr-FR" sz="2400" dirty="0">
                  <a:solidFill>
                    <a:prstClr val="black"/>
                  </a:solidFill>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793620"/>
              </a:xfrm>
              <a:prstGeom prst="rect">
                <a:avLst/>
              </a:prstGeom>
              <a:blipFill>
                <a:blip r:embed="rId2"/>
                <a:stretch>
                  <a:fillRect l="-843" t="-1055"/>
                </a:stretch>
              </a:blipFill>
            </p:spPr>
            <p:txBody>
              <a:bodyPr/>
              <a:lstStyle/>
              <a:p>
                <a:r>
                  <a:rPr lang="fr-FR">
                    <a:noFill/>
                  </a:rPr>
                  <a:t> </a:t>
                </a:r>
              </a:p>
            </p:txBody>
          </p:sp>
        </mc:Fallback>
      </mc:AlternateContent>
    </p:spTree>
    <p:extLst>
      <p:ext uri="{BB962C8B-B14F-4D97-AF65-F5344CB8AC3E}">
        <p14:creationId xmlns:p14="http://schemas.microsoft.com/office/powerpoint/2010/main" val="16084946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887411"/>
              </a:xfrm>
              <a:prstGeom prst="rect">
                <a:avLst/>
              </a:prstGeom>
              <a:noFill/>
            </p:spPr>
            <p:txBody>
              <a:bodyPr wrap="square" rtlCol="0">
                <a:spAutoFit/>
              </a:bodyPr>
              <a:lstStyle/>
              <a:p>
                <a:pPr lvl="0">
                  <a:defRPr/>
                </a:pPr>
                <a:r>
                  <a:rPr lang="fr-FR" sz="2400" b="1" dirty="0">
                    <a:solidFill>
                      <a:prstClr val="black"/>
                    </a:solidFill>
                  </a:rPr>
                  <a:t>Intervalle de confiance : justification (suite)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Et finalement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a:defRPr/>
                </a:pPr>
                <a14:m>
                  <m:oMathPara xmlns:m="http://schemas.openxmlformats.org/officeDocument/2006/math">
                    <m:oMathParaPr>
                      <m:jc m:val="centerGroup"/>
                    </m:oMathParaPr>
                    <m:oMath xmlns:m="http://schemas.openxmlformats.org/officeDocument/2006/math">
                      <m:r>
                        <a:rPr lang="fr-FR" sz="2400" i="1">
                          <a:solidFill>
                            <a:prstClr val="black"/>
                          </a:solidFill>
                          <a:latin typeface="Cambria Math" panose="02040503050406030204" pitchFamily="18" charset="0"/>
                        </a:rPr>
                        <m:t>ℙ</m:t>
                      </m:r>
                      <m:d>
                        <m:dPr>
                          <m:ctrlPr>
                            <a:rPr lang="fr-FR" sz="2400" i="1">
                              <a:solidFill>
                                <a:prstClr val="black"/>
                              </a:solidFill>
                              <a:latin typeface="Cambria Math" panose="02040503050406030204" pitchFamily="18" charset="0"/>
                            </a:rPr>
                          </m:ctrlPr>
                        </m:dPr>
                        <m:e>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𝑋</m:t>
                                  </m:r>
                                </m:e>
                                <m:sub>
                                  <m:r>
                                    <a:rPr lang="fr-FR" sz="2400" i="1">
                                      <a:latin typeface="Cambria Math" panose="02040503050406030204" pitchFamily="18" charset="0"/>
                                    </a:rPr>
                                    <m:t>𝑛</m:t>
                                  </m:r>
                                </m:sub>
                              </m:sSub>
                            </m:e>
                          </m:bar>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rad>
                            <m:radPr>
                              <m:degHide m:val="on"/>
                              <m:ctrlPr>
                                <a:rPr lang="fr-FR" sz="2400" i="1">
                                  <a:latin typeface="Cambria Math" panose="02040503050406030204" pitchFamily="18" charset="0"/>
                                </a:rPr>
                              </m:ctrlPr>
                            </m:radPr>
                            <m:deg/>
                            <m:e>
                              <m:f>
                                <m:fPr>
                                  <m:ctrlPr>
                                    <a:rPr lang="fr-FR" sz="2400" i="1">
                                      <a:latin typeface="Cambria Math" panose="02040503050406030204" pitchFamily="18" charset="0"/>
                                    </a:rPr>
                                  </m:ctrlPr>
                                </m:fPr>
                                <m:num>
                                  <m:r>
                                    <a:rPr lang="fr-FR" sz="2400" i="1">
                                      <a:latin typeface="Cambria Math" panose="02040503050406030204" pitchFamily="18" charset="0"/>
                                    </a:rPr>
                                    <m:t>𝕍</m:t>
                                  </m:r>
                                  <m:d>
                                    <m:dPr>
                                      <m:ctrlPr>
                                        <a:rPr lang="fr-FR" sz="2400" i="1">
                                          <a:latin typeface="Cambria Math" panose="02040503050406030204" pitchFamily="18" charset="0"/>
                                        </a:rPr>
                                      </m:ctrlPr>
                                    </m:dPr>
                                    <m:e>
                                      <m:r>
                                        <a:rPr lang="fr-FR" sz="2400" i="1">
                                          <a:latin typeface="Cambria Math" panose="02040503050406030204" pitchFamily="18" charset="0"/>
                                        </a:rPr>
                                        <m:t>𝑋</m:t>
                                      </m:r>
                                    </m:e>
                                  </m:d>
                                </m:num>
                                <m:den>
                                  <m:r>
                                    <a:rPr lang="fr-FR" sz="2400" i="1">
                                      <a:latin typeface="Cambria Math" panose="02040503050406030204" pitchFamily="18" charset="0"/>
                                    </a:rPr>
                                    <m:t>𝑛</m:t>
                                  </m:r>
                                </m:den>
                              </m:f>
                            </m:e>
                          </m:rad>
                          <m:r>
                            <a:rPr lang="fr-FR" sz="2400" i="1">
                              <a:solidFill>
                                <a:prstClr val="black"/>
                              </a:solidFill>
                              <a:latin typeface="Cambria Math" panose="02040503050406030204" pitchFamily="18" charset="0"/>
                            </a:rPr>
                            <m:t>≤</m:t>
                          </m:r>
                          <m:r>
                            <a:rPr lang="fr-FR" sz="2400" i="1">
                              <a:latin typeface="Cambria Math" panose="02040503050406030204" pitchFamily="18" charset="0"/>
                            </a:rPr>
                            <m:t>𝔼</m:t>
                          </m:r>
                          <m:d>
                            <m:dPr>
                              <m:ctrlPr>
                                <a:rPr lang="fr-FR" sz="2400" i="1">
                                  <a:latin typeface="Cambria Math" panose="02040503050406030204" pitchFamily="18" charset="0"/>
                                </a:rPr>
                              </m:ctrlPr>
                            </m:dPr>
                            <m:e>
                              <m:r>
                                <a:rPr lang="fr-FR" sz="2400" i="1">
                                  <a:latin typeface="Cambria Math" panose="02040503050406030204" pitchFamily="18" charset="0"/>
                                </a:rPr>
                                <m:t>𝑋</m:t>
                              </m:r>
                            </m:e>
                          </m:d>
                          <m:r>
                            <a:rPr lang="fr-FR" sz="2400" i="1">
                              <a:solidFill>
                                <a:prstClr val="black"/>
                              </a:solidFill>
                              <a:latin typeface="Cambria Math" panose="02040503050406030204" pitchFamily="18" charset="0"/>
                            </a:rPr>
                            <m:t>≤</m:t>
                          </m:r>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𝑋</m:t>
                                  </m:r>
                                </m:e>
                                <m:sub>
                                  <m:r>
                                    <a:rPr lang="fr-FR" sz="2400" i="1">
                                      <a:latin typeface="Cambria Math" panose="02040503050406030204" pitchFamily="18" charset="0"/>
                                    </a:rPr>
                                    <m:t>𝑛</m:t>
                                  </m:r>
                                </m:sub>
                              </m:sSub>
                            </m:e>
                          </m:bar>
                          <m:r>
                            <a:rPr lang="fr-FR" sz="2400" b="0" i="1" smtClean="0">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rad>
                            <m:radPr>
                              <m:degHide m:val="on"/>
                              <m:ctrlPr>
                                <a:rPr lang="fr-FR" sz="2400" i="1">
                                  <a:latin typeface="Cambria Math" panose="02040503050406030204" pitchFamily="18" charset="0"/>
                                </a:rPr>
                              </m:ctrlPr>
                            </m:radPr>
                            <m:deg/>
                            <m:e>
                              <m:f>
                                <m:fPr>
                                  <m:ctrlPr>
                                    <a:rPr lang="fr-FR" sz="2400" i="1">
                                      <a:latin typeface="Cambria Math" panose="02040503050406030204" pitchFamily="18" charset="0"/>
                                    </a:rPr>
                                  </m:ctrlPr>
                                </m:fPr>
                                <m:num>
                                  <m:r>
                                    <a:rPr lang="fr-FR" sz="2400" i="1">
                                      <a:latin typeface="Cambria Math" panose="02040503050406030204" pitchFamily="18" charset="0"/>
                                    </a:rPr>
                                    <m:t>𝕍</m:t>
                                  </m:r>
                                  <m:d>
                                    <m:dPr>
                                      <m:ctrlPr>
                                        <a:rPr lang="fr-FR" sz="2400" i="1">
                                          <a:latin typeface="Cambria Math" panose="02040503050406030204" pitchFamily="18" charset="0"/>
                                        </a:rPr>
                                      </m:ctrlPr>
                                    </m:dPr>
                                    <m:e>
                                      <m:r>
                                        <a:rPr lang="fr-FR" sz="2400" i="1">
                                          <a:latin typeface="Cambria Math" panose="02040503050406030204" pitchFamily="18" charset="0"/>
                                        </a:rPr>
                                        <m:t>𝑋</m:t>
                                      </m:r>
                                    </m:e>
                                  </m:d>
                                </m:num>
                                <m:den>
                                  <m:r>
                                    <a:rPr lang="fr-FR" sz="2400" i="1">
                                      <a:latin typeface="Cambria Math" panose="02040503050406030204" pitchFamily="18" charset="0"/>
                                    </a:rPr>
                                    <m:t>𝑛</m:t>
                                  </m:r>
                                </m:den>
                              </m:f>
                            </m:e>
                          </m:rad>
                        </m:e>
                      </m:d>
                      <m:r>
                        <a:rPr lang="fr-FR" sz="2400" i="1">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𝛽</m:t>
                      </m:r>
                    </m:oMath>
                  </m:oMathPara>
                </a14:m>
                <a:endParaRPr lang="fr-FR" sz="2400" dirty="0">
                  <a:solidFill>
                    <a:prstClr val="black"/>
                  </a:solidFill>
                </a:endParaRPr>
              </a:p>
              <a:p>
                <a:pPr marR="0" lvl="0" algn="l" defTabSz="914400" rtl="0" eaLnBrk="1" fontAlgn="auto" latinLnBrk="0" hangingPunct="1">
                  <a:lnSpc>
                    <a:spcPct val="100000"/>
                  </a:lnSpc>
                  <a:spcBef>
                    <a:spcPts val="0"/>
                  </a:spcBef>
                  <a:spcAft>
                    <a:spcPts val="0"/>
                  </a:spcAft>
                  <a:buClrTx/>
                  <a:buSzTx/>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400" dirty="0">
                    <a:solidFill>
                      <a:prstClr val="black"/>
                    </a:solidFill>
                    <a:latin typeface="Calibri" panose="020F0502020204030204"/>
                  </a:rPr>
                  <a:t>Ce qui prouve le résultat en estimant </a:t>
                </a:r>
                <a14:m>
                  <m:oMath xmlns:m="http://schemas.openxmlformats.org/officeDocument/2006/math">
                    <m:r>
                      <a:rPr lang="fr-FR" sz="2400" b="0" i="1" smtClean="0">
                        <a:solidFill>
                          <a:prstClr val="black"/>
                        </a:solidFill>
                        <a:latin typeface="Cambria Math" panose="02040503050406030204" pitchFamily="18" charset="0"/>
                      </a:rPr>
                      <m:t>𝕍</m:t>
                    </m:r>
                    <m:d>
                      <m:dPr>
                        <m:ctrlPr>
                          <a:rPr lang="fr-FR" sz="2400" b="0" i="1" smtClean="0">
                            <a:solidFill>
                              <a:prstClr val="black"/>
                            </a:solidFill>
                            <a:latin typeface="Cambria Math" panose="02040503050406030204" pitchFamily="18" charset="0"/>
                          </a:rPr>
                        </m:ctrlPr>
                      </m:dPr>
                      <m:e>
                        <m:r>
                          <a:rPr lang="fr-FR" sz="2400" b="0" i="1" smtClean="0">
                            <a:solidFill>
                              <a:prstClr val="black"/>
                            </a:solidFill>
                            <a:latin typeface="Cambria Math" panose="02040503050406030204" pitchFamily="18" charset="0"/>
                          </a:rPr>
                          <m:t>𝑋</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par </a:t>
                </a:r>
                <a14:m>
                  <m:oMath xmlns:m="http://schemas.openxmlformats.org/officeDocument/2006/math">
                    <m:sSup>
                      <m:sSup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p>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887411"/>
              </a:xfrm>
              <a:prstGeom prst="rect">
                <a:avLst/>
              </a:prstGeom>
              <a:blipFill>
                <a:blip r:embed="rId2"/>
                <a:stretch>
                  <a:fillRect l="-843" t="-1303" b="-2932"/>
                </a:stretch>
              </a:blipFill>
            </p:spPr>
            <p:txBody>
              <a:bodyPr/>
              <a:lstStyle/>
              <a:p>
                <a:r>
                  <a:rPr lang="fr-FR">
                    <a:noFill/>
                  </a:rPr>
                  <a:t> </a:t>
                </a:r>
              </a:p>
            </p:txBody>
          </p:sp>
        </mc:Fallback>
      </mc:AlternateContent>
      <p:pic>
        <p:nvPicPr>
          <p:cNvPr id="5" name="Graphique 4" descr="Médaille avec un remplissage uni">
            <a:extLst>
              <a:ext uri="{FF2B5EF4-FFF2-40B4-BE49-F238E27FC236}">
                <a16:creationId xmlns:a16="http://schemas.microsoft.com/office/drawing/2014/main" id="{AC07E476-A719-2747-A751-88461E5CB7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2264726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233223"/>
              </a:xfrm>
              <a:prstGeom prst="rect">
                <a:avLst/>
              </a:prstGeom>
              <a:noFill/>
            </p:spPr>
            <p:txBody>
              <a:bodyPr wrap="square" rtlCol="0">
                <a:spAutoFit/>
              </a:bodyPr>
              <a:lstStyle/>
              <a:p>
                <a:pPr lvl="0">
                  <a:defRPr/>
                </a:pPr>
                <a:r>
                  <a:rPr lang="fr-FR" sz="2400" b="1" dirty="0">
                    <a:solidFill>
                      <a:prstClr val="black"/>
                    </a:solidFill>
                  </a:rPr>
                  <a:t>Intervalle de confiance : exemple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Soit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=0,95</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On a alors </a:t>
                </a:r>
                <a14:m>
                  <m:oMath xmlns:m="http://schemas.openxmlformats.org/officeDocument/2006/math">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sub>
                    </m:s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=1,96</m:t>
                    </m:r>
                  </m:oMath>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1233223"/>
              </a:xfrm>
              <a:prstGeom prst="rect">
                <a:avLst/>
              </a:prstGeom>
              <a:blipFill>
                <a:blip r:embed="rId2"/>
                <a:stretch>
                  <a:fillRect l="-843" t="-4082" b="-7143"/>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A08017F4-AB9F-B248-A7EC-D602145CCCBE}"/>
              </a:ext>
            </a:extLst>
          </p:cNvPr>
          <p:cNvPicPr>
            <a:picLocks noChangeAspect="1"/>
          </p:cNvPicPr>
          <p:nvPr/>
        </p:nvPicPr>
        <p:blipFill>
          <a:blip r:embed="rId3"/>
          <a:stretch>
            <a:fillRect/>
          </a:stretch>
        </p:blipFill>
        <p:spPr>
          <a:xfrm>
            <a:off x="2496000" y="2791217"/>
            <a:ext cx="7200000" cy="3759292"/>
          </a:xfrm>
          <a:prstGeom prst="rect">
            <a:avLst/>
          </a:prstGeom>
        </p:spPr>
      </p:pic>
    </p:spTree>
    <p:extLst>
      <p:ext uri="{BB962C8B-B14F-4D97-AF65-F5344CB8AC3E}">
        <p14:creationId xmlns:p14="http://schemas.microsoft.com/office/powerpoint/2010/main" val="41602886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48617"/>
              </a:xfrm>
              <a:prstGeom prst="rect">
                <a:avLst/>
              </a:prstGeom>
              <a:noFill/>
            </p:spPr>
            <p:txBody>
              <a:bodyPr wrap="square" rtlCol="0">
                <a:spAutoFit/>
              </a:bodyPr>
              <a:lstStyle/>
              <a:p>
                <a:pPr lvl="0">
                  <a:defRPr/>
                </a:pPr>
                <a:r>
                  <a:rPr lang="fr-FR" sz="2400" b="1" dirty="0">
                    <a:solidFill>
                      <a:prstClr val="black"/>
                    </a:solidFill>
                  </a:rPr>
                  <a:t>Intervalle de confiance : exemple (suite)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rPr>
                  <a:t>Reprenons la variable “height“ pour laquelle on a </a:t>
                </a:r>
                <a14:m>
                  <m:oMath xmlns:m="http://schemas.openxmlformats.org/officeDocument/2006/math">
                    <m:bar>
                      <m:barPr>
                        <m:pos m:val="top"/>
                        <m:ctrlPr>
                          <a:rPr lang="fr-FR" sz="2400" i="1">
                            <a:solidFill>
                              <a:prstClr val="black"/>
                            </a:solidFill>
                            <a:latin typeface="Cambria Math" panose="02040503050406030204" pitchFamily="18" charset="0"/>
                          </a:rPr>
                        </m:ctrlPr>
                      </m:barPr>
                      <m:e>
                        <m:r>
                          <a:rPr lang="fr-FR" sz="2400" i="1">
                            <a:solidFill>
                              <a:prstClr val="black"/>
                            </a:solidFill>
                            <a:latin typeface="Cambria Math" panose="02040503050406030204" pitchFamily="18" charset="0"/>
                          </a:rPr>
                          <m:t>𝑥</m:t>
                        </m:r>
                      </m:e>
                    </m:bar>
                    <m:r>
                      <a:rPr lang="fr-FR" sz="2400" i="1">
                        <a:solidFill>
                          <a:prstClr val="black"/>
                        </a:solidFill>
                        <a:latin typeface="Cambria Math" panose="02040503050406030204" pitchFamily="18" charset="0"/>
                      </a:rPr>
                      <m:t>=174,36</m:t>
                    </m:r>
                  </m:oMath>
                </a14:m>
                <a:r>
                  <a:rPr lang="fr-FR" sz="2400" dirty="0">
                    <a:solidFill>
                      <a:prstClr val="black"/>
                    </a:solidFill>
                  </a:rPr>
                  <a:t> et </a:t>
                </a:r>
                <a14:m>
                  <m:oMath xmlns:m="http://schemas.openxmlformats.org/officeDocument/2006/math">
                    <m:r>
                      <a:rPr lang="fr-FR" sz="2400" i="1">
                        <a:solidFill>
                          <a:prstClr val="black"/>
                        </a:solidFill>
                        <a:latin typeface="Cambria Math" panose="02040503050406030204" pitchFamily="18" charset="0"/>
                      </a:rPr>
                      <m:t>𝑠</m:t>
                    </m:r>
                    <m:r>
                      <a:rPr lang="fr-FR" sz="2400" i="1">
                        <a:solidFill>
                          <a:prstClr val="black"/>
                        </a:solidFill>
                        <a:latin typeface="Cambria Math" panose="02040503050406030204" pitchFamily="18" charset="0"/>
                      </a:rPr>
                      <m:t>=34,77</m:t>
                    </m:r>
                  </m:oMath>
                </a14:m>
                <a:r>
                  <a:rPr lang="fr-FR" sz="2400" dirty="0">
                    <a:solidFill>
                      <a:prstClr val="black"/>
                    </a:solidFill>
                  </a:rPr>
                  <a:t>.</a:t>
                </a:r>
              </a:p>
              <a:p>
                <a:pPr marL="342900" lvl="0" indent="-342900">
                  <a:buFont typeface="Arial" panose="020B0604020202020204" pitchFamily="34" charset="0"/>
                  <a:buChar char="•"/>
                  <a:defRPr/>
                </a:pPr>
                <a:endParaRPr lang="fr-F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Construisons l’intervalle de confiance pour l’espérance de cette variable.</a:t>
                </a:r>
              </a:p>
              <a:p>
                <a:pPr marL="342900" lvl="0" indent="-342900">
                  <a:buFont typeface="Arial" panose="020B0604020202020204" pitchFamily="34" charset="0"/>
                  <a:buChar char="•"/>
                  <a:defRPr/>
                </a:pPr>
                <a:endParaRPr lang="fr-FR" sz="2400" dirty="0">
                  <a:solidFill>
                    <a:prstClr val="black"/>
                  </a:solidFill>
                </a:endParaRPr>
              </a:p>
              <a:p>
                <a:pPr lvl="0">
                  <a:defRPr/>
                </a:pPr>
                <a14:m>
                  <m:oMathPara xmlns:m="http://schemas.openxmlformats.org/officeDocument/2006/math">
                    <m:oMathParaPr>
                      <m:jc m:val="centerGroup"/>
                    </m:oMathParaPr>
                    <m:oMath xmlns:m="http://schemas.openxmlformats.org/officeDocument/2006/math">
                      <m:d>
                        <m:dPr>
                          <m:begChr m:val="["/>
                          <m:endChr m:val="]"/>
                          <m:ctrlPr>
                            <a:rPr lang="fr-FR" sz="2400" i="1">
                              <a:solidFill>
                                <a:prstClr val="black"/>
                              </a:solidFill>
                              <a:latin typeface="Cambria Math" panose="02040503050406030204" pitchFamily="18" charset="0"/>
                            </a:rPr>
                          </m:ctrlPr>
                        </m:dPr>
                        <m:e>
                          <m:bar>
                            <m:barPr>
                              <m:pos m:val="top"/>
                              <m:ctrlPr>
                                <a:rPr lang="fr-FR" sz="2400" i="1">
                                  <a:solidFill>
                                    <a:prstClr val="black"/>
                                  </a:solidFill>
                                  <a:latin typeface="Cambria Math" panose="02040503050406030204" pitchFamily="18" charset="0"/>
                                </a:rPr>
                              </m:ctrlPr>
                            </m:barPr>
                            <m:e>
                              <m:r>
                                <a:rPr lang="fr-FR" sz="2400" i="1">
                                  <a:solidFill>
                                    <a:prstClr val="black"/>
                                  </a:solidFill>
                                  <a:latin typeface="Cambria Math" panose="02040503050406030204" pitchFamily="18" charset="0"/>
                                </a:rPr>
                                <m:t>𝑥</m:t>
                              </m:r>
                            </m:e>
                          </m:bar>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f>
                            <m:fPr>
                              <m:ctrlPr>
                                <a:rPr lang="fr-FR" sz="2400" i="1">
                                  <a:solidFill>
                                    <a:prstClr val="black"/>
                                  </a:solidFill>
                                  <a:latin typeface="Cambria Math" panose="02040503050406030204" pitchFamily="18" charset="0"/>
                                </a:rPr>
                              </m:ctrlPr>
                            </m:fPr>
                            <m:num>
                              <m:r>
                                <a:rPr lang="fr-FR" sz="2400" i="1">
                                  <a:solidFill>
                                    <a:prstClr val="black"/>
                                  </a:solidFill>
                                  <a:latin typeface="Cambria Math" panose="02040503050406030204" pitchFamily="18" charset="0"/>
                                </a:rPr>
                                <m:t>𝑠</m:t>
                              </m:r>
                            </m:num>
                            <m:den>
                              <m:rad>
                                <m:radPr>
                                  <m:degHide m:val="on"/>
                                  <m:ctrlPr>
                                    <a:rPr lang="fr-FR" sz="2400" i="1">
                                      <a:solidFill>
                                        <a:prstClr val="black"/>
                                      </a:solidFill>
                                      <a:latin typeface="Cambria Math" panose="02040503050406030204" pitchFamily="18" charset="0"/>
                                    </a:rPr>
                                  </m:ctrlPr>
                                </m:radPr>
                                <m:deg/>
                                <m:e>
                                  <m:r>
                                    <a:rPr lang="fr-FR" sz="2400" i="1">
                                      <a:solidFill>
                                        <a:prstClr val="black"/>
                                      </a:solidFill>
                                      <a:latin typeface="Cambria Math" panose="02040503050406030204" pitchFamily="18" charset="0"/>
                                    </a:rPr>
                                    <m:t>𝑛</m:t>
                                  </m:r>
                                </m:e>
                              </m:rad>
                            </m:den>
                          </m:f>
                          <m:r>
                            <a:rPr lang="fr-FR" sz="2400" i="1">
                              <a:solidFill>
                                <a:prstClr val="black"/>
                              </a:solidFill>
                              <a:latin typeface="Cambria Math" panose="02040503050406030204" pitchFamily="18" charset="0"/>
                            </a:rPr>
                            <m:t>;</m:t>
                          </m:r>
                          <m:bar>
                            <m:barPr>
                              <m:pos m:val="top"/>
                              <m:ctrlPr>
                                <a:rPr lang="fr-FR" sz="2400" i="1">
                                  <a:solidFill>
                                    <a:prstClr val="black"/>
                                  </a:solidFill>
                                  <a:latin typeface="Cambria Math" panose="02040503050406030204" pitchFamily="18" charset="0"/>
                                </a:rPr>
                              </m:ctrlPr>
                            </m:barPr>
                            <m:e>
                              <m:r>
                                <a:rPr lang="fr-FR" sz="2400" i="1">
                                  <a:solidFill>
                                    <a:prstClr val="black"/>
                                  </a:solidFill>
                                  <a:latin typeface="Cambria Math" panose="02040503050406030204" pitchFamily="18" charset="0"/>
                                </a:rPr>
                                <m:t>𝑥</m:t>
                              </m:r>
                            </m:e>
                          </m:bar>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𝑡</m:t>
                              </m:r>
                            </m:e>
                            <m:sub>
                              <m:r>
                                <a:rPr lang="fr-FR" sz="2400" i="1">
                                  <a:solidFill>
                                    <a:prstClr val="black"/>
                                  </a:solidFill>
                                  <a:latin typeface="Cambria Math" panose="02040503050406030204" pitchFamily="18" charset="0"/>
                                </a:rPr>
                                <m:t>𝛽</m:t>
                              </m:r>
                            </m:sub>
                          </m:sSub>
                          <m:f>
                            <m:fPr>
                              <m:ctrlPr>
                                <a:rPr lang="fr-FR" sz="2400" i="1">
                                  <a:solidFill>
                                    <a:prstClr val="black"/>
                                  </a:solidFill>
                                  <a:latin typeface="Cambria Math" panose="02040503050406030204" pitchFamily="18" charset="0"/>
                                </a:rPr>
                              </m:ctrlPr>
                            </m:fPr>
                            <m:num>
                              <m:r>
                                <a:rPr lang="fr-FR" sz="2400" i="1">
                                  <a:solidFill>
                                    <a:prstClr val="black"/>
                                  </a:solidFill>
                                  <a:latin typeface="Cambria Math" panose="02040503050406030204" pitchFamily="18" charset="0"/>
                                </a:rPr>
                                <m:t>𝑠</m:t>
                              </m:r>
                            </m:num>
                            <m:den>
                              <m:rad>
                                <m:radPr>
                                  <m:degHide m:val="on"/>
                                  <m:ctrlPr>
                                    <a:rPr lang="fr-FR" sz="2400" i="1">
                                      <a:solidFill>
                                        <a:prstClr val="black"/>
                                      </a:solidFill>
                                      <a:latin typeface="Cambria Math" panose="02040503050406030204" pitchFamily="18" charset="0"/>
                                    </a:rPr>
                                  </m:ctrlPr>
                                </m:radPr>
                                <m:deg/>
                                <m:e>
                                  <m:r>
                                    <a:rPr lang="fr-FR" sz="2400" i="1">
                                      <a:solidFill>
                                        <a:prstClr val="black"/>
                                      </a:solidFill>
                                      <a:latin typeface="Cambria Math" panose="02040503050406030204" pitchFamily="18" charset="0"/>
                                    </a:rPr>
                                    <m:t>𝑛</m:t>
                                  </m:r>
                                </m:e>
                              </m:rad>
                            </m:den>
                          </m:f>
                        </m:e>
                      </m:d>
                      <m:r>
                        <a:rPr lang="fr-FR" sz="2400" b="0" i="1" smtClean="0">
                          <a:solidFill>
                            <a:prstClr val="black"/>
                          </a:solidFill>
                          <a:latin typeface="Cambria Math" panose="02040503050406030204" pitchFamily="18" charset="0"/>
                        </a:rPr>
                        <m:t>=</m:t>
                      </m:r>
                      <m:d>
                        <m:dPr>
                          <m:begChr m:val="["/>
                          <m:endChr m:val="]"/>
                          <m:ctrlPr>
                            <a:rPr lang="fr-FR" sz="2400" b="0" i="1" smtClean="0">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174,36</m:t>
                          </m:r>
                          <m:r>
                            <a:rPr lang="fr-FR" sz="2400" b="0" i="1" smtClean="0">
                              <a:solidFill>
                                <a:prstClr val="black"/>
                              </a:solidFill>
                              <a:latin typeface="Cambria Math" panose="02040503050406030204" pitchFamily="18" charset="0"/>
                            </a:rPr>
                            <m:t>−1,96</m:t>
                          </m:r>
                          <m:f>
                            <m:fPr>
                              <m:ctrlPr>
                                <a:rPr lang="fr-FR" sz="2400" b="0" i="1" smtClean="0">
                                  <a:solidFill>
                                    <a:prstClr val="black"/>
                                  </a:solidFill>
                                  <a:latin typeface="Cambria Math" panose="02040503050406030204" pitchFamily="18" charset="0"/>
                                </a:rPr>
                              </m:ctrlPr>
                            </m:fPr>
                            <m:num>
                              <m:r>
                                <a:rPr lang="fr-FR" sz="2400" b="0" i="1" smtClean="0">
                                  <a:solidFill>
                                    <a:prstClr val="black"/>
                                  </a:solidFill>
                                  <a:latin typeface="Cambria Math" panose="02040503050406030204" pitchFamily="18" charset="0"/>
                                </a:rPr>
                                <m:t>34,77</m:t>
                              </m:r>
                            </m:num>
                            <m:den>
                              <m:rad>
                                <m:radPr>
                                  <m:degHide m:val="on"/>
                                  <m:ctrlPr>
                                    <a:rPr lang="fr-FR" sz="2400" b="0" i="1" smtClean="0">
                                      <a:solidFill>
                                        <a:prstClr val="black"/>
                                      </a:solidFill>
                                      <a:latin typeface="Cambria Math" panose="02040503050406030204" pitchFamily="18" charset="0"/>
                                    </a:rPr>
                                  </m:ctrlPr>
                                </m:radPr>
                                <m:deg/>
                                <m:e>
                                  <m:r>
                                    <a:rPr lang="fr-FR" sz="2400" b="0" i="1" smtClean="0">
                                      <a:solidFill>
                                        <a:prstClr val="black"/>
                                      </a:solidFill>
                                      <a:latin typeface="Cambria Math" panose="02040503050406030204" pitchFamily="18" charset="0"/>
                                    </a:rPr>
                                    <m:t>81</m:t>
                                  </m:r>
                                </m:e>
                              </m:rad>
                            </m:den>
                          </m:f>
                          <m:r>
                            <a:rPr lang="fr-FR" sz="2400" b="0" i="1" smtClean="0">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174,36</m:t>
                          </m:r>
                          <m:r>
                            <a:rPr lang="fr-FR" sz="2400" b="0" i="1" smtClean="0">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1,96</m:t>
                          </m:r>
                          <m:f>
                            <m:fPr>
                              <m:ctrlPr>
                                <a:rPr lang="fr-FR" sz="2400" i="1">
                                  <a:solidFill>
                                    <a:prstClr val="black"/>
                                  </a:solidFill>
                                  <a:latin typeface="Cambria Math" panose="02040503050406030204" pitchFamily="18" charset="0"/>
                                </a:rPr>
                              </m:ctrlPr>
                            </m:fPr>
                            <m:num>
                              <m:r>
                                <a:rPr lang="fr-FR" sz="2400" i="1">
                                  <a:solidFill>
                                    <a:prstClr val="black"/>
                                  </a:solidFill>
                                  <a:latin typeface="Cambria Math" panose="02040503050406030204" pitchFamily="18" charset="0"/>
                                </a:rPr>
                                <m:t>34,77</m:t>
                              </m:r>
                            </m:num>
                            <m:den>
                              <m:rad>
                                <m:radPr>
                                  <m:degHide m:val="on"/>
                                  <m:ctrlPr>
                                    <a:rPr lang="fr-FR" sz="2400" i="1">
                                      <a:solidFill>
                                        <a:prstClr val="black"/>
                                      </a:solidFill>
                                      <a:latin typeface="Cambria Math" panose="02040503050406030204" pitchFamily="18" charset="0"/>
                                    </a:rPr>
                                  </m:ctrlPr>
                                </m:radPr>
                                <m:deg/>
                                <m:e>
                                  <m:r>
                                    <a:rPr lang="fr-FR" sz="2400" i="1">
                                      <a:solidFill>
                                        <a:prstClr val="black"/>
                                      </a:solidFill>
                                      <a:latin typeface="Cambria Math" panose="02040503050406030204" pitchFamily="18" charset="0"/>
                                    </a:rPr>
                                    <m:t>81</m:t>
                                  </m:r>
                                </m:e>
                              </m:rad>
                            </m:den>
                          </m:f>
                        </m:e>
                      </m:d>
                    </m:oMath>
                  </m:oMathPara>
                </a14:m>
                <a:endParaRPr lang="fr-FR" sz="2400" dirty="0">
                  <a:solidFill>
                    <a:prstClr val="black"/>
                  </a:solidFill>
                </a:endParaRPr>
              </a:p>
              <a:p>
                <a:pPr lvl="0">
                  <a:defRPr/>
                </a:pPr>
                <a:endParaRPr lang="fr-F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On obtient alors</a:t>
                </a:r>
              </a:p>
              <a:p>
                <a:pPr marL="342900" lvl="0" indent="-342900">
                  <a:buFont typeface="Arial" panose="020B0604020202020204" pitchFamily="34" charset="0"/>
                  <a:buChar char="•"/>
                  <a:defRPr/>
                </a:pPr>
                <a:endParaRPr lang="fr-FR" sz="2400" dirty="0">
                  <a:solidFill>
                    <a:prstClr val="black"/>
                  </a:solidFill>
                </a:endParaRPr>
              </a:p>
              <a:p>
                <a:pPr lvl="0">
                  <a:defRPr/>
                </a:pPr>
                <a14:m>
                  <m:oMathPara xmlns:m="http://schemas.openxmlformats.org/officeDocument/2006/math">
                    <m:oMathParaPr>
                      <m:jc m:val="centerGroup"/>
                    </m:oMathParaPr>
                    <m:oMath xmlns:m="http://schemas.openxmlformats.org/officeDocument/2006/math">
                      <m:d>
                        <m:dPr>
                          <m:begChr m:val="["/>
                          <m:endChr m:val="]"/>
                          <m:ctrlPr>
                            <a:rPr lang="fr-FR" sz="2400" i="1" smtClean="0">
                              <a:solidFill>
                                <a:prstClr val="black"/>
                              </a:solidFill>
                              <a:latin typeface="Cambria Math" panose="02040503050406030204" pitchFamily="18" charset="0"/>
                            </a:rPr>
                          </m:ctrlPr>
                        </m:dPr>
                        <m:e>
                          <m:r>
                            <a:rPr lang="fr-FR" sz="2400" b="0" i="1" smtClean="0">
                              <a:solidFill>
                                <a:prstClr val="black"/>
                              </a:solidFill>
                              <a:latin typeface="Cambria Math" panose="02040503050406030204" pitchFamily="18" charset="0"/>
                            </a:rPr>
                            <m:t>166,79;181,93</m:t>
                          </m:r>
                        </m:e>
                      </m:d>
                    </m:oMath>
                  </m:oMathPara>
                </a14:m>
                <a:endParaRPr lang="fr-FR" sz="2400" dirty="0">
                  <a:solidFill>
                    <a:prstClr val="black"/>
                  </a:solidFill>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48617"/>
              </a:xfrm>
              <a:prstGeom prst="rect">
                <a:avLst/>
              </a:prstGeom>
              <a:blipFill>
                <a:blip r:embed="rId2"/>
                <a:stretch>
                  <a:fillRect l="-843" t="-1114"/>
                </a:stretch>
              </a:blipFill>
            </p:spPr>
            <p:txBody>
              <a:bodyPr/>
              <a:lstStyle/>
              <a:p>
                <a:r>
                  <a:rPr lang="fr-FR">
                    <a:noFill/>
                  </a:rPr>
                  <a:t> </a:t>
                </a:r>
              </a:p>
            </p:txBody>
          </p:sp>
        </mc:Fallback>
      </mc:AlternateContent>
    </p:spTree>
    <p:extLst>
      <p:ext uri="{BB962C8B-B14F-4D97-AF65-F5344CB8AC3E}">
        <p14:creationId xmlns:p14="http://schemas.microsoft.com/office/powerpoint/2010/main" val="3764538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pPr lvl="0">
                  <a:defRPr/>
                </a:pPr>
                <a:r>
                  <a:rPr lang="fr-FR" sz="2400" b="1" dirty="0">
                    <a:solidFill>
                      <a:prstClr val="black"/>
                    </a:solidFill>
                  </a:rPr>
                  <a:t>Intervalle de confiance : exemple (fin)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Cela signifie que l’intervalle </a:t>
                </a:r>
                <a14:m>
                  <m:oMath xmlns:m="http://schemas.openxmlformats.org/officeDocument/2006/math">
                    <m:d>
                      <m:dPr>
                        <m:begChr m:val="["/>
                        <m:endChr m:val="]"/>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166,79;181,93</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contient</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l’espérance de la variable “height“ avec une probabilité égale à </a:t>
                </a:r>
                <a14:m>
                  <m:oMath xmlns:m="http://schemas.openxmlformats.org/officeDocument/2006/math">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0,95</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lvl="0" indent="-342900">
                  <a:buFont typeface="Arial" panose="020B0604020202020204" pitchFamily="34" charset="0"/>
                  <a:buChar char="•"/>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latin typeface="Calibri" panose="020F0502020204030204"/>
                  </a:rPr>
                  <a:t>Rappelons que cette espérance peut s’interpréter comme étant la taille moyenne de la population des personnages de “Star Wars“.</a:t>
                </a: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r="-482" b="-3320"/>
                </a:stretch>
              </a:blipFill>
            </p:spPr>
            <p:txBody>
              <a:bodyPr/>
              <a:lstStyle/>
              <a:p>
                <a:r>
                  <a:rPr lang="fr-FR">
                    <a:noFill/>
                  </a:rPr>
                  <a:t> </a:t>
                </a:r>
              </a:p>
            </p:txBody>
          </p:sp>
        </mc:Fallback>
      </mc:AlternateContent>
      <p:pic>
        <p:nvPicPr>
          <p:cNvPr id="5" name="Graphique 4" descr="Retouches et couture avec un remplissage uni">
            <a:extLst>
              <a:ext uri="{FF2B5EF4-FFF2-40B4-BE49-F238E27FC236}">
                <a16:creationId xmlns:a16="http://schemas.microsoft.com/office/drawing/2014/main" id="{9E6238CD-02EC-454C-81AD-3A4FCC8B1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1525596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Test de conformité : principe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Le but est de déterminer si l’espérance d’une variable aléatoire est égale à une certaine norme.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Pour cela on calcule la distance entre la moyenne observée sur un échantillon et cette norme.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Selon que cette distance soit “petite“ ou “grande“, on conclura à une différence due à des </a:t>
            </a:r>
            <a:r>
              <a:rPr lang="fr-FR" sz="2400" dirty="0"/>
              <a:t>fluctuations d’échantillonnage, ou au contraire à une réelle différence avec la norme, c’est-à-dire une non-conformité.</a:t>
            </a: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401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pPr lvl="0">
                  <a:defRPr/>
                </a:pPr>
                <a:r>
                  <a:rPr lang="fr-FR" sz="2400" b="1" dirty="0">
                    <a:solidFill>
                      <a:prstClr val="black"/>
                    </a:solidFill>
                  </a:rPr>
                  <a:t>Test de conformité : les hypothèses</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400" dirty="0">
                    <a:solidFill>
                      <a:prstClr val="black"/>
                    </a:solidFill>
                    <a:latin typeface="Calibri" panose="020F0502020204030204"/>
                  </a:rPr>
                  <a:t>Soit </a:t>
                </a:r>
                <a14:m>
                  <m:oMath xmlns:m="http://schemas.openxmlformats.org/officeDocument/2006/math">
                    <m:r>
                      <a:rPr lang="fr-FR" sz="2400" b="0" i="1" smtClean="0">
                        <a:solidFill>
                          <a:prstClr val="black"/>
                        </a:solidFill>
                        <a:latin typeface="Cambria Math" panose="02040503050406030204" pitchFamily="18" charset="0"/>
                      </a:rPr>
                      <m:t>𝜇</m:t>
                    </m:r>
                    <m:r>
                      <a:rPr lang="fr-FR" sz="2400" b="0" i="1" smtClean="0">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ℝ</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et soit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une variable aléatoire.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Hypothèse nulle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m>
                        <m:mPr>
                          <m:mcs>
                            <m:mc>
                              <m:mcPr>
                                <m:count m:val="3"/>
                                <m:mcJc m:val="center"/>
                              </m:mcPr>
                            </m:mc>
                          </m:mcs>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ℋ</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e>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𝔼</m:t>
                            </m:r>
                            <m:d>
                              <m:d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d>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𝜇</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fr-FR"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Hypothèse alternative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b="0" i="1" smtClean="0">
                                    <a:solidFill>
                                      <a:prstClr val="black"/>
                                    </a:solidFill>
                                    <a:latin typeface="Cambria Math" panose="02040503050406030204" pitchFamily="18" charset="0"/>
                                  </a:rPr>
                                  <m:t>1</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b="0" i="1" smtClean="0">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𝜇</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2"/>
                <a:stretch>
                  <a:fillRect l="-843" t="-1220" b="-305"/>
                </a:stretch>
              </a:blipFill>
            </p:spPr>
            <p:txBody>
              <a:bodyPr/>
              <a:lstStyle/>
              <a:p>
                <a:r>
                  <a:rPr lang="fr-FR">
                    <a:noFill/>
                  </a:rPr>
                  <a:t> </a:t>
                </a:r>
              </a:p>
            </p:txBody>
          </p:sp>
        </mc:Fallback>
      </mc:AlternateContent>
    </p:spTree>
    <p:extLst>
      <p:ext uri="{BB962C8B-B14F-4D97-AF65-F5344CB8AC3E}">
        <p14:creationId xmlns:p14="http://schemas.microsoft.com/office/powerpoint/2010/main" val="16483198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pPr lvl="0">
                  <a:defRPr/>
                </a:pPr>
                <a:r>
                  <a:rPr lang="fr-FR" sz="2400" b="1" dirty="0">
                    <a:solidFill>
                      <a:prstClr val="black"/>
                    </a:solidFill>
                  </a:rPr>
                  <a:t>Test de conformité : les risques</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pPr>
                <a:r>
                  <a:rPr lang="fr-FR" sz="2400" dirty="0"/>
                  <a:t>Rappelons que le risque de première espèce est la probabilité de rejeter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alors qu’elle est vraie tandis que le risque de seconde espèce est celle de ne pas rejeter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alors qu’elle est fausse.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choisit de minimiser le risque de première espèce.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se fixe donc un seuil de risque </a:t>
                </a:r>
                <a14:m>
                  <m:oMath xmlns:m="http://schemas.openxmlformats.org/officeDocument/2006/math">
                    <m:r>
                      <a:rPr lang="fr-FR" sz="2400" i="1">
                        <a:latin typeface="Cambria Math" panose="02040503050406030204" pitchFamily="18" charset="0"/>
                      </a:rPr>
                      <m:t>𝛼</m:t>
                    </m:r>
                    <m:r>
                      <a:rPr lang="fr-FR" sz="2400" i="1">
                        <a:latin typeface="Cambria Math" panose="02040503050406030204" pitchFamily="18" charset="0"/>
                      </a:rPr>
                      <m:t>∈</m:t>
                    </m:r>
                    <m:d>
                      <m:dPr>
                        <m:begChr m:val="]"/>
                        <m:endChr m:val="["/>
                        <m:ctrlPr>
                          <a:rPr lang="fr-FR" sz="2400" i="1">
                            <a:latin typeface="Cambria Math" panose="02040503050406030204" pitchFamily="18" charset="0"/>
                          </a:rPr>
                        </m:ctrlPr>
                      </m:dPr>
                      <m:e>
                        <m:r>
                          <a:rPr lang="fr-FR" sz="2400" i="1">
                            <a:latin typeface="Cambria Math" panose="02040503050406030204" pitchFamily="18" charset="0"/>
                          </a:rPr>
                          <m:t>0;1</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2"/>
                <a:stretch>
                  <a:fillRect l="-843" t="-1481" b="-3333"/>
                </a:stretch>
              </a:blipFill>
            </p:spPr>
            <p:txBody>
              <a:bodyPr/>
              <a:lstStyle/>
              <a:p>
                <a:r>
                  <a:rPr lang="fr-FR">
                    <a:noFill/>
                  </a:rPr>
                  <a:t> </a:t>
                </a:r>
              </a:p>
            </p:txBody>
          </p:sp>
        </mc:Fallback>
      </mc:AlternateContent>
      <p:pic>
        <p:nvPicPr>
          <p:cNvPr id="5" name="Graphique 4" descr="Porte ouverte avec un remplissage uni">
            <a:extLst>
              <a:ext uri="{FF2B5EF4-FFF2-40B4-BE49-F238E27FC236}">
                <a16:creationId xmlns:a16="http://schemas.microsoft.com/office/drawing/2014/main" id="{BD1BFAB5-D6C7-3749-B789-AD16752DC6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8168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Diagramme à barres : exemple (suite)</a:t>
            </a:r>
          </a:p>
        </p:txBody>
      </p:sp>
      <p:pic>
        <p:nvPicPr>
          <p:cNvPr id="5" name="Image 4">
            <a:extLst>
              <a:ext uri="{FF2B5EF4-FFF2-40B4-BE49-F238E27FC236}">
                <a16:creationId xmlns:a16="http://schemas.microsoft.com/office/drawing/2014/main" id="{80C59F76-0313-974C-8F35-68963509E8DC}"/>
              </a:ext>
            </a:extLst>
          </p:cNvPr>
          <p:cNvPicPr>
            <a:picLocks noChangeAspect="1"/>
          </p:cNvPicPr>
          <p:nvPr/>
        </p:nvPicPr>
        <p:blipFill>
          <a:blip r:embed="rId3"/>
          <a:stretch>
            <a:fillRect/>
          </a:stretch>
        </p:blipFill>
        <p:spPr>
          <a:xfrm>
            <a:off x="2496000" y="2379600"/>
            <a:ext cx="7200000" cy="3873648"/>
          </a:xfrm>
          <a:prstGeom prst="rect">
            <a:avLst/>
          </a:prstGeom>
        </p:spPr>
      </p:pic>
    </p:spTree>
    <p:extLst>
      <p:ext uri="{BB962C8B-B14F-4D97-AF65-F5344CB8AC3E}">
        <p14:creationId xmlns:p14="http://schemas.microsoft.com/office/powerpoint/2010/main" val="27868327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183628"/>
              </a:xfrm>
              <a:prstGeom prst="rect">
                <a:avLst/>
              </a:prstGeom>
              <a:noFill/>
            </p:spPr>
            <p:txBody>
              <a:bodyPr wrap="square" rtlCol="0">
                <a:spAutoFit/>
              </a:bodyPr>
              <a:lstStyle/>
              <a:p>
                <a:pPr lvl="0">
                  <a:defRPr/>
                </a:pPr>
                <a:r>
                  <a:rPr lang="fr-FR" sz="2400" b="1" dirty="0">
                    <a:solidFill>
                      <a:prstClr val="black"/>
                    </a:solidFill>
                  </a:rPr>
                  <a:t>Test de conformité : la distance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fr-FR" sz="2400" dirty="0"/>
                  <a:t>On définit la statistique du test, </a:t>
                </a:r>
                <a:r>
                  <a:rPr lang="fr-FR" sz="2400" i="1" dirty="0"/>
                  <a:t>i.e.</a:t>
                </a:r>
                <a:r>
                  <a:rPr lang="fr-FR" sz="2400" dirty="0"/>
                  <a:t> la distance</a:t>
                </a:r>
                <a:r>
                  <a:rPr lang="fr-FR" sz="2400" dirty="0">
                    <a:solidFill>
                      <a:prstClr val="black"/>
                    </a:solidFill>
                    <a:latin typeface="Calibri" panose="020F0502020204030204"/>
                  </a:rPr>
                  <a:t> entre la moyenne de l’échantillon et la norme par</a:t>
                </a:r>
              </a:p>
              <a:p>
                <a:pPr marL="342900" indent="-342900">
                  <a:buFont typeface="Arial" panose="020B0604020202020204" pitchFamily="34" charset="0"/>
                  <a:buChar char="•"/>
                  <a:defRPr/>
                </a:pPr>
                <a:endParaRPr lang="fr-FR" sz="2400" dirty="0">
                  <a:solidFill>
                    <a:prstClr val="black"/>
                  </a:solidFill>
                  <a:latin typeface="Calibri" panose="020F0502020204030204"/>
                </a:endParaRPr>
              </a:p>
              <a:p>
                <a:pPr>
                  <a:defRPr/>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𝑍</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𝑋</m:t>
                                  </m:r>
                                </m:e>
                                <m:sub>
                                  <m:r>
                                    <a:rPr lang="fr-FR" sz="2400" i="1">
                                      <a:latin typeface="Cambria Math" panose="02040503050406030204" pitchFamily="18" charset="0"/>
                                    </a:rPr>
                                    <m:t>𝑛</m:t>
                                  </m:r>
                                </m:sub>
                              </m:sSub>
                            </m:e>
                          </m:bar>
                          <m:r>
                            <a:rPr lang="fr-FR" sz="2400" i="1">
                              <a:latin typeface="Cambria Math" panose="02040503050406030204" pitchFamily="18" charset="0"/>
                            </a:rPr>
                            <m:t>−</m:t>
                          </m:r>
                          <m:r>
                            <a:rPr lang="fr-FR" sz="2400" b="0" i="1" smtClean="0">
                              <a:latin typeface="Cambria Math" panose="02040503050406030204" pitchFamily="18" charset="0"/>
                            </a:rPr>
                            <m:t>𝜇</m:t>
                          </m:r>
                        </m:num>
                        <m:den>
                          <m:rad>
                            <m:radPr>
                              <m:degHide m:val="on"/>
                              <m:ctrlPr>
                                <a:rPr lang="fr-FR" sz="2400" b="0" i="1" smtClean="0">
                                  <a:latin typeface="Cambria Math" panose="02040503050406030204" pitchFamily="18" charset="0"/>
                                </a:rPr>
                              </m:ctrlPr>
                            </m:radPr>
                            <m:deg/>
                            <m:e>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𝕍</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𝑋</m:t>
                                      </m:r>
                                    </m:e>
                                  </m:d>
                                </m:num>
                                <m:den>
                                  <m:r>
                                    <a:rPr lang="fr-FR" sz="2400" b="0" i="1" smtClean="0">
                                      <a:latin typeface="Cambria Math" panose="02040503050406030204" pitchFamily="18" charset="0"/>
                                    </a:rPr>
                                    <m:t>𝑛</m:t>
                                  </m:r>
                                </m:den>
                              </m:f>
                            </m:e>
                          </m:rad>
                        </m:den>
                      </m:f>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183628"/>
              </a:xfrm>
              <a:prstGeom prst="rect">
                <a:avLst/>
              </a:prstGeom>
              <a:blipFill>
                <a:blip r:embed="rId2"/>
                <a:stretch>
                  <a:fillRect l="-843" t="-1587" r="-602"/>
                </a:stretch>
              </a:blipFill>
            </p:spPr>
            <p:txBody>
              <a:bodyPr/>
              <a:lstStyle/>
              <a:p>
                <a:r>
                  <a:rPr lang="fr-FR">
                    <a:noFill/>
                  </a:rPr>
                  <a:t> </a:t>
                </a:r>
              </a:p>
            </p:txBody>
          </p:sp>
        </mc:Fallback>
      </mc:AlternateContent>
      <p:pic>
        <p:nvPicPr>
          <p:cNvPr id="5" name="Graphique 4" descr="Route avec un remplissage uni">
            <a:extLst>
              <a:ext uri="{FF2B5EF4-FFF2-40B4-BE49-F238E27FC236}">
                <a16:creationId xmlns:a16="http://schemas.microsoft.com/office/drawing/2014/main" id="{F09D2E7C-196F-FC45-912B-41C6AF85B7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7960428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Test de conformité : la valeur-</a:t>
                </a:r>
                <a14:m>
                  <m:oMath xmlns:m="http://schemas.openxmlformats.org/officeDocument/2006/math">
                    <m:r>
                      <a:rPr kumimoji="0" lang="fr-FR"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𝒑</m:t>
                    </m:r>
                  </m:oMath>
                </a14:m>
                <a:endPar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latin typeface="Calibri" panose="020F0502020204030204"/>
                  </a:rPr>
                  <a:t>Si </a:t>
                </a:r>
                <a:r>
                  <a:rPr lang="fr-FR" sz="2400" dirty="0"/>
                  <a:t>l’hypothèse</a:t>
                </a:r>
                <a14:m>
                  <m:oMath xmlns:m="http://schemas.openxmlformats.org/officeDocument/2006/math">
                    <m:r>
                      <a:rPr lang="fr-FR" sz="2400">
                        <a:latin typeface="Cambria Math" panose="02040503050406030204" pitchFamily="18" charset="0"/>
                      </a:rPr>
                      <m:t> </m:t>
                    </m:r>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est vraie, le théorème limite central implique que la distance </a:t>
                </a:r>
                <a14:m>
                  <m:oMath xmlns:m="http://schemas.openxmlformats.org/officeDocument/2006/math">
                    <m:r>
                      <a:rPr lang="fr-FR" sz="2400" b="0" i="1" smtClean="0">
                        <a:latin typeface="Cambria Math" panose="02040503050406030204" pitchFamily="18" charset="0"/>
                      </a:rPr>
                      <m:t>𝑍</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suit une loi normale centrée réduite </a:t>
                </a:r>
                <a14:m>
                  <m:oMath xmlns:m="http://schemas.openxmlformats.org/officeDocument/2006/math">
                    <m:r>
                      <a:rPr lang="fr-FR" sz="2400" i="1">
                        <a:latin typeface="Cambria Math" panose="02040503050406030204" pitchFamily="18" charset="0"/>
                      </a:rPr>
                      <m:t>𝒩</m:t>
                    </m:r>
                    <m:d>
                      <m:dPr>
                        <m:ctrlPr>
                          <a:rPr lang="fr-FR" sz="2400" i="1">
                            <a:latin typeface="Cambria Math" panose="02040503050406030204" pitchFamily="18" charset="0"/>
                          </a:rPr>
                        </m:ctrlPr>
                      </m:dPr>
                      <m:e>
                        <m:r>
                          <a:rPr lang="fr-FR" sz="2400" i="1">
                            <a:latin typeface="Cambria Math" panose="02040503050406030204" pitchFamily="18" charset="0"/>
                          </a:rPr>
                          <m:t>0,1</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lvl="0" indent="-342900">
                  <a:buFont typeface="Arial" panose="020B0604020202020204" pitchFamily="34" charset="0"/>
                  <a:buChar char="•"/>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endParaRPr lang="fr-FR" sz="2400" dirty="0">
                  <a:solidFill>
                    <a:prstClr val="black"/>
                  </a:solidFill>
                  <a:latin typeface="Calibri" panose="020F0502020204030204"/>
                </a:endParaRPr>
              </a:p>
              <a:p>
                <a:pPr marL="34290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On définit alors la valeur-</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fr-FR" sz="2400" dirty="0"/>
                  <a:t>du test comme étant la probabilité d’obtenir la valeur de la distance </a:t>
                </a:r>
                <a14:m>
                  <m:oMath xmlns:m="http://schemas.openxmlformats.org/officeDocument/2006/math">
                    <m:r>
                      <a:rPr lang="fr-FR" sz="2400" b="0" i="1" smtClean="0">
                        <a:latin typeface="Cambria Math" panose="02040503050406030204" pitchFamily="18" charset="0"/>
                      </a:rPr>
                      <m:t>𝑍</m:t>
                    </m:r>
                  </m:oMath>
                </a14:m>
                <a:r>
                  <a:rPr lang="fr-FR" sz="2400" dirty="0"/>
                  <a:t> calculée sur l’échantillon, notée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𝑍</m:t>
                        </m:r>
                      </m:e>
                      <m:sub>
                        <m:r>
                          <a:rPr lang="fr-FR" sz="2400" b="0" i="1" smtClean="0">
                            <a:latin typeface="Cambria Math" panose="02040503050406030204" pitchFamily="18" charset="0"/>
                          </a:rPr>
                          <m:t>𝑜𝑏𝑠</m:t>
                        </m:r>
                      </m:sub>
                    </m:sSub>
                  </m:oMath>
                </a14:m>
                <a:r>
                  <a:rPr lang="fr-FR" sz="2400" dirty="0"/>
                  <a:t>, c’est-à-dire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14:m>
                  <m:oMathPara xmlns:m="http://schemas.openxmlformats.org/officeDocument/2006/math">
                    <m:oMathParaPr>
                      <m:jc m:val="centerGroup"/>
                    </m:oMathParaPr>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ℙ</m:t>
                      </m:r>
                      <m:d>
                        <m:d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begChr m:val="|"/>
                              <m:endChr m:val="|"/>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𝑍</m:t>
                              </m:r>
                            </m:e>
                          </m:d>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𝑍</m:t>
                                  </m:r>
                                </m:e>
                                <m:sub>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𝑜𝑏𝑠</m:t>
                                  </m:r>
                                </m:sub>
                              </m:sSub>
                            </m:e>
                          </m:d>
                        </m:e>
                      </m:d>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2"/>
                <a:stretch>
                  <a:fillRect l="-843" t="-1003" r="-843" b="-334"/>
                </a:stretch>
              </a:blipFill>
            </p:spPr>
            <p:txBody>
              <a:bodyPr/>
              <a:lstStyle/>
              <a:p>
                <a:r>
                  <a:rPr lang="fr-FR">
                    <a:noFill/>
                  </a:rPr>
                  <a:t> </a:t>
                </a:r>
              </a:p>
            </p:txBody>
          </p:sp>
        </mc:Fallback>
      </mc:AlternateContent>
    </p:spTree>
    <p:extLst>
      <p:ext uri="{BB962C8B-B14F-4D97-AF65-F5344CB8AC3E}">
        <p14:creationId xmlns:p14="http://schemas.microsoft.com/office/powerpoint/2010/main" val="25161800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pPr lvl="0">
                  <a:defRPr/>
                </a:pPr>
                <a:r>
                  <a:rPr lang="fr-FR" sz="2400" b="1" dirty="0">
                    <a:solidFill>
                      <a:prstClr val="black"/>
                    </a:solidFill>
                  </a:rPr>
                  <a:t>Test de conformité : </a:t>
                </a:r>
                <a:r>
                  <a:rPr lang="fr-FR" sz="2400" b="1" dirty="0"/>
                  <a:t>la conclusion du test</a:t>
                </a:r>
                <a:endParaRPr lang="fr-FR" sz="2400" b="1" dirty="0">
                  <a:solidFill>
                    <a:prstClr val="black"/>
                  </a:solidFill>
                </a:endParaRP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pPr>
                <a:r>
                  <a:rPr lang="fr-FR" sz="2400" dirty="0"/>
                  <a:t>Pour conclure, on compare la valeur-</a:t>
                </a:r>
                <a14:m>
                  <m:oMath xmlns:m="http://schemas.openxmlformats.org/officeDocument/2006/math">
                    <m:r>
                      <a:rPr lang="fr-FR" sz="2400" i="1">
                        <a:latin typeface="Cambria Math" panose="02040503050406030204" pitchFamily="18" charset="0"/>
                      </a:rPr>
                      <m:t>𝑝</m:t>
                    </m:r>
                  </m:oMath>
                </a14:m>
                <a:r>
                  <a:rPr lang="fr-FR" sz="2400" dirty="0"/>
                  <a:t> au seuil de risque </a:t>
                </a:r>
                <a14:m>
                  <m:oMath xmlns:m="http://schemas.openxmlformats.org/officeDocument/2006/math">
                    <m:r>
                      <a:rPr lang="fr-FR" sz="2400" i="1">
                        <a:latin typeface="Cambria Math" panose="02040503050406030204" pitchFamily="18" charset="0"/>
                      </a:rPr>
                      <m:t>𝛼</m:t>
                    </m:r>
                  </m:oMath>
                </a14:m>
                <a:r>
                  <a:rPr lang="fr-FR" sz="2400" dirty="0"/>
                  <a:t> :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𝑝</m:t>
                    </m:r>
                    <m:r>
                      <a:rPr lang="fr-FR" sz="2400" i="1">
                        <a:latin typeface="Cambria Math" panose="02040503050406030204" pitchFamily="18" charset="0"/>
                      </a:rPr>
                      <m:t>&lt;</m:t>
                    </m:r>
                    <m:r>
                      <a:rPr lang="fr-FR" sz="2400" i="1">
                        <a:latin typeface="Cambria Math" panose="02040503050406030204" pitchFamily="18" charset="0"/>
                      </a:rPr>
                      <m:t>𝛼</m:t>
                    </m:r>
                  </m:oMath>
                </a14:m>
                <a:r>
                  <a:rPr lang="fr-FR" sz="2400" dirty="0"/>
                  <a:t>, on rejette l’hypothèse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et l’on considère que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1</m:t>
                        </m:r>
                      </m:sub>
                    </m:sSub>
                  </m:oMath>
                </a14:m>
                <a:r>
                  <a:rPr lang="fr-FR" sz="2400" dirty="0"/>
                  <a:t> est vraie. On a alors une probabilité égale à </a:t>
                </a:r>
                <a14:m>
                  <m:oMath xmlns:m="http://schemas.openxmlformats.org/officeDocument/2006/math">
                    <m:r>
                      <a:rPr lang="fr-FR" sz="2400" i="1">
                        <a:latin typeface="Cambria Math" panose="02040503050406030204" pitchFamily="18" charset="0"/>
                      </a:rPr>
                      <m:t>𝛼</m:t>
                    </m:r>
                  </m:oMath>
                </a14:m>
                <a:r>
                  <a:rPr lang="fr-FR" sz="2400" dirty="0"/>
                  <a:t> de se tromper en faisant cela.</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𝛼</m:t>
                    </m:r>
                  </m:oMath>
                </a14:m>
                <a:r>
                  <a:rPr lang="fr-FR" sz="2400" dirty="0"/>
                  <a:t>, on ne rejette pas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Cela ne signifie pas que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est vraie, mais que rien ne permet de dire qu’elle est fausse à partir des observations.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2"/>
                <a:stretch>
                  <a:fillRect l="-843" t="-1338"/>
                </a:stretch>
              </a:blipFill>
            </p:spPr>
            <p:txBody>
              <a:bodyPr/>
              <a:lstStyle/>
              <a:p>
                <a:r>
                  <a:rPr lang="fr-FR">
                    <a:noFill/>
                  </a:rPr>
                  <a:t> </a:t>
                </a:r>
              </a:p>
            </p:txBody>
          </p:sp>
        </mc:Fallback>
      </mc:AlternateContent>
      <p:pic>
        <p:nvPicPr>
          <p:cNvPr id="5" name="Graphique 4" descr="Ampoule et engrenage avec un remplissage uni">
            <a:extLst>
              <a:ext uri="{FF2B5EF4-FFF2-40B4-BE49-F238E27FC236}">
                <a16:creationId xmlns:a16="http://schemas.microsoft.com/office/drawing/2014/main" id="{FDFCB604-222E-AB4E-AC34-792B62EC5E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088897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pPr lvl="0">
                  <a:defRPr/>
                </a:pPr>
                <a:r>
                  <a:rPr lang="fr-FR" sz="2400" b="1" dirty="0">
                    <a:solidFill>
                      <a:prstClr val="black"/>
                    </a:solidFill>
                  </a:rPr>
                  <a:t>Test de conformité : exemple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On considère de nouveau la variable “height“ et l’on formule les hypothèses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0</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i="1">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172</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1</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i="1">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172</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On on se demande donc si la taille moyenne de la population des personnages de “Star Wars“ est conforme à une norme de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172</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cm.</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3"/>
                <a:stretch>
                  <a:fillRect l="-843" t="-1338" b="-3010"/>
                </a:stretch>
              </a:blipFill>
            </p:spPr>
            <p:txBody>
              <a:bodyPr/>
              <a:lstStyle/>
              <a:p>
                <a:r>
                  <a:rPr lang="fr-FR">
                    <a:noFill/>
                  </a:rPr>
                  <a:t> </a:t>
                </a:r>
              </a:p>
            </p:txBody>
          </p:sp>
        </mc:Fallback>
      </mc:AlternateContent>
    </p:spTree>
    <p:extLst>
      <p:ext uri="{BB962C8B-B14F-4D97-AF65-F5344CB8AC3E}">
        <p14:creationId xmlns:p14="http://schemas.microsoft.com/office/powerpoint/2010/main" val="40697581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155736"/>
              </a:xfrm>
              <a:prstGeom prst="rect">
                <a:avLst/>
              </a:prstGeom>
              <a:noFill/>
            </p:spPr>
            <p:txBody>
              <a:bodyPr wrap="square" rtlCol="0">
                <a:spAutoFit/>
              </a:bodyPr>
              <a:lstStyle/>
              <a:p>
                <a:pPr lvl="0">
                  <a:defRPr/>
                </a:pPr>
                <a:r>
                  <a:rPr lang="fr-FR" sz="2400" b="1" dirty="0">
                    <a:solidFill>
                      <a:prstClr val="black"/>
                    </a:solidFill>
                  </a:rPr>
                  <a:t>Test de conformité : exemple (suite)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defRPr/>
                </a:pPr>
                <a:r>
                  <a:rPr lang="fr-FR" sz="2400" dirty="0">
                    <a:solidFill>
                      <a:prstClr val="black"/>
                    </a:solidFill>
                  </a:rPr>
                  <a:t>On a </a:t>
                </a:r>
                <a14:m>
                  <m:oMath xmlns:m="http://schemas.openxmlformats.org/officeDocument/2006/math">
                    <m:bar>
                      <m:barPr>
                        <m:pos m:val="top"/>
                        <m:ctrlPr>
                          <a:rPr lang="fr-FR" sz="2400" i="1">
                            <a:solidFill>
                              <a:prstClr val="black"/>
                            </a:solidFill>
                            <a:latin typeface="Cambria Math" panose="02040503050406030204" pitchFamily="18" charset="0"/>
                          </a:rPr>
                        </m:ctrlPr>
                      </m:barPr>
                      <m:e>
                        <m:r>
                          <a:rPr lang="fr-FR" sz="2400" i="1">
                            <a:solidFill>
                              <a:prstClr val="black"/>
                            </a:solidFill>
                            <a:latin typeface="Cambria Math" panose="02040503050406030204" pitchFamily="18" charset="0"/>
                          </a:rPr>
                          <m:t>𝑥</m:t>
                        </m:r>
                      </m:e>
                    </m:bar>
                    <m:r>
                      <a:rPr lang="fr-FR" sz="2400" i="1">
                        <a:solidFill>
                          <a:prstClr val="black"/>
                        </a:solidFill>
                        <a:latin typeface="Cambria Math" panose="02040503050406030204" pitchFamily="18" charset="0"/>
                      </a:rPr>
                      <m:t>=174,36</m:t>
                    </m:r>
                  </m:oMath>
                </a14:m>
                <a:r>
                  <a:rPr lang="fr-FR" sz="2400" dirty="0">
                    <a:solidFill>
                      <a:prstClr val="black"/>
                    </a:solidFill>
                  </a:rPr>
                  <a:t> et </a:t>
                </a:r>
                <a14:m>
                  <m:oMath xmlns:m="http://schemas.openxmlformats.org/officeDocument/2006/math">
                    <m:r>
                      <a:rPr lang="fr-FR" sz="2400" i="1">
                        <a:solidFill>
                          <a:prstClr val="black"/>
                        </a:solidFill>
                        <a:latin typeface="Cambria Math" panose="02040503050406030204" pitchFamily="18" charset="0"/>
                      </a:rPr>
                      <m:t>𝑠</m:t>
                    </m:r>
                    <m:r>
                      <a:rPr lang="fr-FR" sz="2400" i="1">
                        <a:solidFill>
                          <a:prstClr val="black"/>
                        </a:solidFill>
                        <a:latin typeface="Cambria Math" panose="02040503050406030204" pitchFamily="18" charset="0"/>
                      </a:rPr>
                      <m:t>=34,77</m:t>
                    </m:r>
                  </m:oMath>
                </a14:m>
                <a:r>
                  <a:rPr lang="fr-FR" sz="2400" dirty="0">
                    <a:solidFill>
                      <a:prstClr val="black"/>
                    </a:solidFill>
                  </a:rPr>
                  <a:t> donc</a:t>
                </a:r>
              </a:p>
              <a:p>
                <a:pPr marL="342900" indent="-342900">
                  <a:buFont typeface="Arial" panose="020B0604020202020204" pitchFamily="34" charset="0"/>
                  <a:buChar char="•"/>
                  <a:defRPr/>
                </a:pPr>
                <a:endParaRPr lang="fr-FR" sz="2400" dirty="0">
                  <a:solidFill>
                    <a:prstClr val="black"/>
                  </a:solidFill>
                </a:endParaRPr>
              </a:p>
              <a:p>
                <a:pPr marL="342900" indent="-342900">
                  <a:buFont typeface="Arial" panose="020B0604020202020204" pitchFamily="34" charset="0"/>
                  <a:buChar char="•"/>
                  <a:defRPr/>
                </a:pPr>
                <a:endParaRPr lang="fr-FR" sz="2400" dirty="0">
                  <a:solidFill>
                    <a:prstClr val="black"/>
                  </a:solidFill>
                </a:endParaRPr>
              </a:p>
              <a:p>
                <a:pPr>
                  <a:defRPr/>
                </a:pPr>
                <a14:m>
                  <m:oMathPara xmlns:m="http://schemas.openxmlformats.org/officeDocument/2006/math">
                    <m:oMathParaPr>
                      <m:jc m:val="centerGroup"/>
                    </m:oMathParaPr>
                    <m:oMath xmlns:m="http://schemas.openxmlformats.org/officeDocument/2006/math">
                      <m:sSub>
                        <m:sSubPr>
                          <m:ctrlPr>
                            <a:rPr lang="fr-FR" sz="2400" i="1" smtClean="0">
                              <a:solidFill>
                                <a:prstClr val="black"/>
                              </a:solidFill>
                              <a:latin typeface="Cambria Math" panose="02040503050406030204" pitchFamily="18" charset="0"/>
                            </a:rPr>
                          </m:ctrlPr>
                        </m:sSubPr>
                        <m:e>
                          <m:r>
                            <a:rPr lang="fr-FR" sz="2400" b="0" i="1" smtClean="0">
                              <a:solidFill>
                                <a:prstClr val="black"/>
                              </a:solidFill>
                              <a:latin typeface="Cambria Math" panose="02040503050406030204" pitchFamily="18" charset="0"/>
                            </a:rPr>
                            <m:t>𝑍</m:t>
                          </m:r>
                        </m:e>
                        <m:sub>
                          <m:r>
                            <a:rPr lang="fr-FR" sz="2400" b="0" i="1" smtClean="0">
                              <a:solidFill>
                                <a:prstClr val="black"/>
                              </a:solidFill>
                              <a:latin typeface="Cambria Math" panose="02040503050406030204" pitchFamily="18" charset="0"/>
                            </a:rPr>
                            <m:t>𝑜𝑏𝑠</m:t>
                          </m:r>
                        </m:sub>
                      </m:sSub>
                      <m:r>
                        <a:rPr lang="fr-FR" sz="2400" b="0" i="1" smtClean="0">
                          <a:solidFill>
                            <a:prstClr val="black"/>
                          </a:solidFill>
                          <a:latin typeface="Cambria Math" panose="02040503050406030204" pitchFamily="18" charset="0"/>
                        </a:rPr>
                        <m:t>=</m:t>
                      </m:r>
                      <m:f>
                        <m:fPr>
                          <m:ctrlPr>
                            <a:rPr lang="fr-FR" sz="2400" b="0" i="1" smtClean="0">
                              <a:solidFill>
                                <a:prstClr val="black"/>
                              </a:solidFill>
                              <a:latin typeface="Cambria Math" panose="02040503050406030204" pitchFamily="18" charset="0"/>
                            </a:rPr>
                          </m:ctrlPr>
                        </m:fPr>
                        <m:num>
                          <m:bar>
                            <m:barPr>
                              <m:pos m:val="top"/>
                              <m:ctrlPr>
                                <a:rPr lang="fr-FR" sz="2400" b="0" i="1" smtClean="0">
                                  <a:solidFill>
                                    <a:prstClr val="black"/>
                                  </a:solidFill>
                                  <a:latin typeface="Cambria Math" panose="02040503050406030204" pitchFamily="18" charset="0"/>
                                </a:rPr>
                              </m:ctrlPr>
                            </m:barPr>
                            <m:e>
                              <m:r>
                                <a:rPr lang="fr-FR" sz="2400" b="0" i="1" smtClean="0">
                                  <a:solidFill>
                                    <a:prstClr val="black"/>
                                  </a:solidFill>
                                  <a:latin typeface="Cambria Math" panose="02040503050406030204" pitchFamily="18" charset="0"/>
                                </a:rPr>
                                <m:t>𝑥</m:t>
                              </m:r>
                            </m:e>
                          </m:bar>
                          <m:r>
                            <a:rPr lang="fr-FR" sz="2400" b="0" i="1" smtClean="0">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𝜇</m:t>
                          </m:r>
                        </m:num>
                        <m:den>
                          <m:f>
                            <m:fPr>
                              <m:ctrlPr>
                                <a:rPr lang="fr-FR" sz="2400" b="0" i="1" smtClean="0">
                                  <a:solidFill>
                                    <a:prstClr val="black"/>
                                  </a:solidFill>
                                  <a:latin typeface="Cambria Math" panose="02040503050406030204" pitchFamily="18" charset="0"/>
                                </a:rPr>
                              </m:ctrlPr>
                            </m:fPr>
                            <m:num>
                              <m:r>
                                <a:rPr lang="fr-FR" sz="2400" b="0" i="1" smtClean="0">
                                  <a:solidFill>
                                    <a:prstClr val="black"/>
                                  </a:solidFill>
                                  <a:latin typeface="Cambria Math" panose="02040503050406030204" pitchFamily="18" charset="0"/>
                                </a:rPr>
                                <m:t>𝑠</m:t>
                              </m:r>
                            </m:num>
                            <m:den>
                              <m:rad>
                                <m:radPr>
                                  <m:degHide m:val="on"/>
                                  <m:ctrlPr>
                                    <a:rPr lang="fr-FR" sz="2400" b="0" i="1" smtClean="0">
                                      <a:solidFill>
                                        <a:prstClr val="black"/>
                                      </a:solidFill>
                                      <a:latin typeface="Cambria Math" panose="02040503050406030204" pitchFamily="18" charset="0"/>
                                    </a:rPr>
                                  </m:ctrlPr>
                                </m:radPr>
                                <m:deg/>
                                <m:e>
                                  <m:r>
                                    <a:rPr lang="fr-FR" sz="2400" b="0" i="1" smtClean="0">
                                      <a:solidFill>
                                        <a:prstClr val="black"/>
                                      </a:solidFill>
                                      <a:latin typeface="Cambria Math" panose="02040503050406030204" pitchFamily="18" charset="0"/>
                                    </a:rPr>
                                    <m:t>𝑛</m:t>
                                  </m:r>
                                </m:e>
                              </m:rad>
                            </m:den>
                          </m:f>
                        </m:den>
                      </m:f>
                      <m:r>
                        <a:rPr lang="fr-FR" sz="2400" b="0" i="1" smtClean="0">
                          <a:solidFill>
                            <a:prstClr val="black"/>
                          </a:solidFill>
                          <a:latin typeface="Cambria Math" panose="02040503050406030204" pitchFamily="18" charset="0"/>
                        </a:rPr>
                        <m:t>=</m:t>
                      </m:r>
                      <m:f>
                        <m:fPr>
                          <m:ctrlPr>
                            <a:rPr lang="fr-FR" sz="2400" b="0" i="1" smtClean="0">
                              <a:solidFill>
                                <a:prstClr val="black"/>
                              </a:solidFill>
                              <a:latin typeface="Cambria Math" panose="02040503050406030204" pitchFamily="18" charset="0"/>
                            </a:rPr>
                          </m:ctrlPr>
                        </m:fPr>
                        <m:num>
                          <m:r>
                            <a:rPr lang="fr-FR" sz="2400" i="1">
                              <a:solidFill>
                                <a:prstClr val="black"/>
                              </a:solidFill>
                              <a:latin typeface="Cambria Math" panose="02040503050406030204" pitchFamily="18" charset="0"/>
                            </a:rPr>
                            <m:t>174,36−172</m:t>
                          </m:r>
                        </m:num>
                        <m:den>
                          <m:f>
                            <m:fPr>
                              <m:ctrlPr>
                                <a:rPr lang="fr-FR" sz="2400" b="0" i="1" smtClean="0">
                                  <a:solidFill>
                                    <a:prstClr val="black"/>
                                  </a:solidFill>
                                  <a:latin typeface="Cambria Math" panose="02040503050406030204" pitchFamily="18" charset="0"/>
                                </a:rPr>
                              </m:ctrlPr>
                            </m:fPr>
                            <m:num>
                              <m:r>
                                <a:rPr lang="fr-FR" sz="2400" b="0" i="1" smtClean="0">
                                  <a:solidFill>
                                    <a:prstClr val="black"/>
                                  </a:solidFill>
                                  <a:latin typeface="Cambria Math" panose="02040503050406030204" pitchFamily="18" charset="0"/>
                                </a:rPr>
                                <m:t>34,77</m:t>
                              </m:r>
                            </m:num>
                            <m:den>
                              <m:rad>
                                <m:radPr>
                                  <m:degHide m:val="on"/>
                                  <m:ctrlPr>
                                    <a:rPr lang="fr-FR" sz="2400" b="0" i="1" smtClean="0">
                                      <a:solidFill>
                                        <a:prstClr val="black"/>
                                      </a:solidFill>
                                      <a:latin typeface="Cambria Math" panose="02040503050406030204" pitchFamily="18" charset="0"/>
                                    </a:rPr>
                                  </m:ctrlPr>
                                </m:radPr>
                                <m:deg/>
                                <m:e>
                                  <m:r>
                                    <a:rPr lang="fr-FR" sz="2400" b="0" i="1" smtClean="0">
                                      <a:solidFill>
                                        <a:prstClr val="black"/>
                                      </a:solidFill>
                                      <a:latin typeface="Cambria Math" panose="02040503050406030204" pitchFamily="18" charset="0"/>
                                    </a:rPr>
                                    <m:t>81</m:t>
                                  </m:r>
                                </m:e>
                              </m:rad>
                            </m:den>
                          </m:f>
                        </m:den>
                      </m:f>
                      <m:r>
                        <a:rPr lang="fr-FR" sz="2400" b="0" i="1" smtClean="0">
                          <a:solidFill>
                            <a:prstClr val="black"/>
                          </a:solidFill>
                          <a:latin typeface="Cambria Math" panose="02040503050406030204" pitchFamily="18" charset="0"/>
                        </a:rPr>
                        <m:t>≃0,61</m:t>
                      </m:r>
                    </m:oMath>
                  </m:oMathPara>
                </a14:m>
                <a:endParaRPr lang="fr-FR" sz="2400" dirty="0">
                  <a:solidFill>
                    <a:prstClr val="black"/>
                  </a:solidFill>
                </a:endParaRP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155736"/>
              </a:xfrm>
              <a:prstGeom prst="rect">
                <a:avLst/>
              </a:prstGeom>
              <a:blipFill>
                <a:blip r:embed="rId2"/>
                <a:stretch>
                  <a:fillRect l="-843" t="-1606"/>
                </a:stretch>
              </a:blipFill>
            </p:spPr>
            <p:txBody>
              <a:bodyPr/>
              <a:lstStyle/>
              <a:p>
                <a:r>
                  <a:rPr lang="fr-FR">
                    <a:noFill/>
                  </a:rPr>
                  <a:t> </a:t>
                </a:r>
              </a:p>
            </p:txBody>
          </p:sp>
        </mc:Fallback>
      </mc:AlternateContent>
      <p:pic>
        <p:nvPicPr>
          <p:cNvPr id="5" name="Graphique 4" descr="Clôture avec un remplissage uni">
            <a:extLst>
              <a:ext uri="{FF2B5EF4-FFF2-40B4-BE49-F238E27FC236}">
                <a16:creationId xmlns:a16="http://schemas.microsoft.com/office/drawing/2014/main" id="{2126FFBE-2DBB-FE4E-A4EA-159485E80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9221796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pPr lvl="0">
              <a:defRPr/>
            </a:pPr>
            <a:r>
              <a:rPr lang="fr-FR" sz="2400" b="1" dirty="0">
                <a:solidFill>
                  <a:prstClr val="black"/>
                </a:solidFill>
              </a:rPr>
              <a:t>Test de conformité : exemple (suite)</a:t>
            </a:r>
          </a:p>
        </p:txBody>
      </p:sp>
      <p:pic>
        <p:nvPicPr>
          <p:cNvPr id="5" name="Image 4">
            <a:extLst>
              <a:ext uri="{FF2B5EF4-FFF2-40B4-BE49-F238E27FC236}">
                <a16:creationId xmlns:a16="http://schemas.microsoft.com/office/drawing/2014/main" id="{A3258408-345E-ED4A-B257-7955A7C26EA9}"/>
              </a:ext>
            </a:extLst>
          </p:cNvPr>
          <p:cNvPicPr>
            <a:picLocks noChangeAspect="1"/>
          </p:cNvPicPr>
          <p:nvPr/>
        </p:nvPicPr>
        <p:blipFill>
          <a:blip r:embed="rId2"/>
          <a:stretch>
            <a:fillRect/>
          </a:stretch>
        </p:blipFill>
        <p:spPr>
          <a:xfrm>
            <a:off x="2507595" y="2379600"/>
            <a:ext cx="7200000" cy="3759292"/>
          </a:xfrm>
          <a:prstGeom prst="rect">
            <a:avLst/>
          </a:prstGeom>
        </p:spPr>
      </p:pic>
    </p:spTree>
    <p:extLst>
      <p:ext uri="{BB962C8B-B14F-4D97-AF65-F5344CB8AC3E}">
        <p14:creationId xmlns:p14="http://schemas.microsoft.com/office/powerpoint/2010/main" val="10303570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pPr lvl="0">
                  <a:defRPr/>
                </a:pPr>
                <a:r>
                  <a:rPr lang="fr-FR" sz="2400" b="1" dirty="0">
                    <a:solidFill>
                      <a:prstClr val="black"/>
                    </a:solidFill>
                  </a:rPr>
                  <a:t>Test de conformité : exemple (suite)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pPr>
                <a:r>
                  <a:rPr lang="fr-FR" sz="2400" dirty="0"/>
                  <a:t>On obtient donc une valeur-</a:t>
                </a:r>
                <a14:m>
                  <m:oMath xmlns:m="http://schemas.openxmlformats.org/officeDocument/2006/math">
                    <m:r>
                      <a:rPr lang="fr-FR" sz="2400" i="1">
                        <a:latin typeface="Cambria Math" panose="02040503050406030204" pitchFamily="18" charset="0"/>
                      </a:rPr>
                      <m:t>𝑝</m:t>
                    </m:r>
                  </m:oMath>
                </a14:m>
                <a:r>
                  <a:rPr lang="fr-FR" sz="2400" dirty="0"/>
                  <a:t> égale à </a:t>
                </a:r>
                <a14:m>
                  <m:oMath xmlns:m="http://schemas.openxmlformats.org/officeDocument/2006/math">
                    <m:r>
                      <a:rPr lang="fr-FR" sz="2400" i="1">
                        <a:latin typeface="Cambria Math" panose="02040503050406030204" pitchFamily="18" charset="0"/>
                      </a:rPr>
                      <m:t>0,</m:t>
                    </m:r>
                    <m:r>
                      <a:rPr lang="fr-FR" sz="2400" b="0" i="1" smtClean="0">
                        <a:latin typeface="Cambria Math" panose="02040503050406030204" pitchFamily="18" charset="0"/>
                      </a:rPr>
                      <m:t>5434</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Cette valeur est supérieure au seuil de </a:t>
                </a:r>
                <a14:m>
                  <m:oMath xmlns:m="http://schemas.openxmlformats.org/officeDocument/2006/math">
                    <m:r>
                      <a:rPr lang="fr-FR" sz="2400" i="1">
                        <a:latin typeface="Cambria Math" panose="02040503050406030204" pitchFamily="18" charset="0"/>
                      </a:rPr>
                      <m:t>0,05</m:t>
                    </m:r>
                  </m:oMath>
                </a14:m>
                <a:r>
                  <a:rPr lang="fr-FR" sz="2400" dirty="0"/>
                  <a:t> que l’on s’était fixé.</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ne rejette donc pas l’hypothèse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de conformité de l’espérance de la variable “height“ avec la norme de </a:t>
                </a:r>
                <a14:m>
                  <m:oMath xmlns:m="http://schemas.openxmlformats.org/officeDocument/2006/math">
                    <m:r>
                      <a:rPr lang="fr-FR" sz="2400" b="0" i="1" smtClean="0">
                        <a:latin typeface="Cambria Math" panose="02040503050406030204" pitchFamily="18" charset="0"/>
                      </a:rPr>
                      <m:t>172</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5" name="Graphique 4" descr="Girafe avec un remplissage uni">
            <a:extLst>
              <a:ext uri="{FF2B5EF4-FFF2-40B4-BE49-F238E27FC236}">
                <a16:creationId xmlns:a16="http://schemas.microsoft.com/office/drawing/2014/main" id="{8168CED7-77C3-9F45-99CC-D764DA7387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647163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pPr lvl="0">
                  <a:defRPr/>
                </a:pPr>
                <a:r>
                  <a:rPr lang="fr-FR" sz="2400" b="1" dirty="0">
                    <a:solidFill>
                      <a:prstClr val="black"/>
                    </a:solidFill>
                  </a:rPr>
                  <a:t>Test de conformité : tests unilatéraux</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400" dirty="0">
                    <a:solidFill>
                      <a:prstClr val="black"/>
                    </a:solidFill>
                    <a:latin typeface="Calibri" panose="020F0502020204030204"/>
                  </a:rPr>
                  <a:t>On qualifie le test précédent de bilatéral, car l’hypothèse alternative se formule sous la forme </a:t>
                </a: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1</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i="1">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𝜇</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On peut également mener des test unilatéraux, </a:t>
                </a:r>
                <a:r>
                  <a:rPr kumimoji="0" lang="fr-FR" sz="2400" b="0" i="1" u="none" strike="noStrike" kern="1200" cap="none" spc="0" normalizeH="0" baseline="0" noProof="0" dirty="0">
                    <a:ln>
                      <a:noFill/>
                    </a:ln>
                    <a:solidFill>
                      <a:prstClr val="black"/>
                    </a:solidFill>
                    <a:effectLst/>
                    <a:uLnTx/>
                    <a:uFillTx/>
                    <a:latin typeface="Calibri" panose="020F0502020204030204"/>
                    <a:ea typeface="+mn-ea"/>
                    <a:cs typeface="+mn-cs"/>
                  </a:rPr>
                  <a:t>i.e</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de la forme</a:t>
                </a:r>
              </a:p>
              <a:p>
                <a:pPr marL="342900" lvl="0" indent="-342900">
                  <a:buFont typeface="Arial" panose="020B0604020202020204" pitchFamily="34" charset="0"/>
                  <a:buChar char="•"/>
                  <a:defRPr/>
                </a:pPr>
                <a:endParaRPr lang="fr-FR" sz="2400" dirty="0">
                  <a:solidFill>
                    <a:prstClr val="black"/>
                  </a:solidFill>
                  <a:latin typeface="Calibri" panose="020F0502020204030204"/>
                </a:endParaRP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1</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b="0" i="1" smtClean="0">
                                <a:solidFill>
                                  <a:prstClr val="black"/>
                                </a:solidFill>
                                <a:latin typeface="Cambria Math" panose="02040503050406030204" pitchFamily="18" charset="0"/>
                              </a:rPr>
                              <m:t>&lt;</m:t>
                            </m:r>
                            <m:r>
                              <a:rPr lang="fr-FR" sz="2400" i="1">
                                <a:solidFill>
                                  <a:prstClr val="black"/>
                                </a:solidFill>
                                <a:latin typeface="Cambria Math" panose="02040503050406030204" pitchFamily="18" charset="0"/>
                              </a:rPr>
                              <m:t>𝜇</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lvl="1">
                  <a:defRPr/>
                </a:pPr>
                <a:r>
                  <a:rPr lang="fr-FR" sz="2400" dirty="0">
                    <a:solidFill>
                      <a:prstClr val="black"/>
                    </a:solidFill>
                    <a:latin typeface="Calibri" panose="020F0502020204030204"/>
                  </a:rPr>
                  <a:t>o</a:t>
                </a: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u</a:t>
                </a:r>
              </a:p>
              <a:p>
                <a:pPr>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1</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b="0" i="1" smtClean="0">
                                <a:solidFill>
                                  <a:prstClr val="black"/>
                                </a:solidFill>
                                <a:latin typeface="Cambria Math" panose="02040503050406030204" pitchFamily="18" charset="0"/>
                              </a:rPr>
                              <m:t>&gt;</m:t>
                            </m:r>
                            <m:r>
                              <a:rPr lang="fr-FR" sz="2400" i="1">
                                <a:solidFill>
                                  <a:prstClr val="black"/>
                                </a:solidFill>
                                <a:latin typeface="Cambria Math" panose="02040503050406030204" pitchFamily="18" charset="0"/>
                              </a:rPr>
                              <m:t>𝜇</m:t>
                            </m:r>
                          </m:e>
                        </m:mr>
                      </m:m>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2"/>
                <a:stretch>
                  <a:fillRect l="-927" t="-1078"/>
                </a:stretch>
              </a:blipFill>
            </p:spPr>
            <p:txBody>
              <a:bodyPr/>
              <a:lstStyle/>
              <a:p>
                <a:r>
                  <a:rPr lang="fr-FR">
                    <a:noFill/>
                  </a:rPr>
                  <a:t> </a:t>
                </a:r>
              </a:p>
            </p:txBody>
          </p:sp>
        </mc:Fallback>
      </mc:AlternateContent>
    </p:spTree>
    <p:extLst>
      <p:ext uri="{BB962C8B-B14F-4D97-AF65-F5344CB8AC3E}">
        <p14:creationId xmlns:p14="http://schemas.microsoft.com/office/powerpoint/2010/main" val="8197709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pPr lvl="0">
                  <a:defRPr/>
                </a:pPr>
                <a:r>
                  <a:rPr lang="fr-FR" sz="2400" b="1" dirty="0">
                    <a:solidFill>
                      <a:prstClr val="black"/>
                    </a:solidFill>
                  </a:rPr>
                  <a:t>Test de conformité : tests unilatéraux (suite)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Cela ne change pas la définition de la statistique du test ni de son calcul sur un échantillon, mais va par contre modifier le calcul de la </a:t>
                </a:r>
                <a:r>
                  <a:rPr lang="fr-FR" sz="2400" dirty="0"/>
                  <a:t>valeur-</a:t>
                </a:r>
                <a14:m>
                  <m:oMath xmlns:m="http://schemas.openxmlformats.org/officeDocument/2006/math">
                    <m:r>
                      <a:rPr lang="fr-FR" sz="2400" i="1">
                        <a:latin typeface="Cambria Math" panose="02040503050406030204" pitchFamily="18" charset="0"/>
                      </a:rPr>
                      <m:t>𝑝</m:t>
                    </m:r>
                  </m:oMath>
                </a14:m>
                <a:r>
                  <a:rPr lang="fr-FR" sz="2400" dirty="0"/>
                  <a:t>. </a:t>
                </a:r>
              </a:p>
              <a:p>
                <a:pPr marL="342900" lvl="0" indent="-342900">
                  <a:buFont typeface="Arial" panose="020B0604020202020204" pitchFamily="34" charset="0"/>
                  <a:buChar char="•"/>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latin typeface="Calibri" panose="020F0502020204030204"/>
                  </a:rPr>
                  <a:t>Dans le cas unilatéral à droite, </a:t>
                </a:r>
                <a:r>
                  <a:rPr lang="fr-FR" sz="2400" i="1" dirty="0">
                    <a:solidFill>
                      <a:prstClr val="black"/>
                    </a:solidFill>
                    <a:latin typeface="Calibri" panose="020F0502020204030204"/>
                  </a:rPr>
                  <a:t>i.e.</a:t>
                </a:r>
                <a:r>
                  <a:rPr lang="fr-FR" sz="2400" dirty="0">
                    <a:solidFill>
                      <a:prstClr val="black"/>
                    </a:solidFill>
                    <a:latin typeface="Calibri" panose="020F0502020204030204"/>
                  </a:rPr>
                  <a:t> si </a:t>
                </a:r>
                <a14:m>
                  <m:oMath xmlns:m="http://schemas.openxmlformats.org/officeDocument/2006/math">
                    <m:sSub>
                      <m:sSubPr>
                        <m:ctrlPr>
                          <a:rPr lang="fr-FR" sz="2400" i="1" smtClean="0">
                            <a:solidFill>
                              <a:prstClr val="black"/>
                            </a:solidFill>
                            <a:latin typeface="Cambria Math" panose="02040503050406030204" pitchFamily="18" charset="0"/>
                          </a:rPr>
                        </m:ctrlPr>
                      </m:sSubPr>
                      <m:e>
                        <m:r>
                          <a:rPr lang="fr-FR" sz="2400" b="0" i="1" smtClean="0">
                            <a:solidFill>
                              <a:prstClr val="black"/>
                            </a:solidFill>
                            <a:latin typeface="Cambria Math" panose="02040503050406030204" pitchFamily="18" charset="0"/>
                          </a:rPr>
                          <m:t>ℋ</m:t>
                        </m:r>
                      </m:e>
                      <m:sub>
                        <m:r>
                          <a:rPr lang="fr-FR" sz="2400" b="0" i="1" smtClean="0">
                            <a:solidFill>
                              <a:prstClr val="black"/>
                            </a:solidFill>
                            <a:latin typeface="Cambria Math" panose="02040503050406030204" pitchFamily="18" charset="0"/>
                          </a:rPr>
                          <m:t>1</m:t>
                        </m:r>
                      </m:sub>
                    </m:sSub>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est de la forme</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𝔼</m:t>
                    </m:r>
                    <m:d>
                      <m:dPr>
                        <m:ctrlP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ctrlPr>
                      </m:dPr>
                      <m:e>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𝑋</m:t>
                        </m:r>
                      </m:e>
                    </m:d>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&gt;</m:t>
                    </m:r>
                    <m:r>
                      <a:rPr kumimoji="0" lang="fr-FR" sz="2400" b="0" i="1" u="none" strike="noStrike" kern="1200" cap="none" spc="0" normalizeH="0" noProof="0" smtClean="0">
                        <a:ln>
                          <a:noFill/>
                        </a:ln>
                        <a:solidFill>
                          <a:prstClr val="black"/>
                        </a:solidFill>
                        <a:effectLst/>
                        <a:uLnTx/>
                        <a:uFillTx/>
                        <a:latin typeface="Cambria Math" panose="02040503050406030204" pitchFamily="18" charset="0"/>
                        <a:ea typeface="+mn-ea"/>
                        <a:cs typeface="+mn-cs"/>
                      </a:rPr>
                      <m:t>𝜇</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elle se définira</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comme</a:t>
                </a:r>
              </a:p>
              <a:p>
                <a:pPr lvl="0">
                  <a:defRPr/>
                </a:pPr>
                <a14:m>
                  <m:oMathPara xmlns:m="http://schemas.openxmlformats.org/officeDocument/2006/math">
                    <m:oMathParaPr>
                      <m:jc m:val="centerGroup"/>
                    </m:oMathParaPr>
                    <m:oMath xmlns:m="http://schemas.openxmlformats.org/officeDocument/2006/math">
                      <m:r>
                        <a:rPr lang="fr-FR" sz="2400" i="1">
                          <a:solidFill>
                            <a:prstClr val="black"/>
                          </a:solidFill>
                          <a:latin typeface="Cambria Math" panose="02040503050406030204" pitchFamily="18" charset="0"/>
                        </a:rPr>
                        <m:t>𝑝</m:t>
                      </m:r>
                      <m:r>
                        <a:rPr lang="fr-FR" sz="2400" i="1">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ℙ</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𝑍</m:t>
                          </m:r>
                          <m:r>
                            <a:rPr lang="fr-FR" sz="2400" i="1">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𝑍</m:t>
                              </m:r>
                            </m:e>
                            <m:sub>
                              <m:r>
                                <a:rPr lang="fr-FR" sz="2400" i="1">
                                  <a:solidFill>
                                    <a:prstClr val="black"/>
                                  </a:solidFill>
                                  <a:latin typeface="Cambria Math" panose="02040503050406030204" pitchFamily="18" charset="0"/>
                                </a:rPr>
                                <m:t>𝑜𝑏𝑠</m:t>
                              </m:r>
                            </m:sub>
                          </m:sSub>
                        </m:e>
                      </m:d>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r>
                  <a:rPr lang="fr-FR" sz="2400" dirty="0">
                    <a:solidFill>
                      <a:prstClr val="black"/>
                    </a:solidFill>
                  </a:rPr>
                  <a:t>Dans le cas unilatéral à droite, </a:t>
                </a:r>
                <a:r>
                  <a:rPr lang="fr-FR" sz="2400" i="1" dirty="0">
                    <a:solidFill>
                      <a:prstClr val="black"/>
                    </a:solidFill>
                  </a:rPr>
                  <a:t>i.e.</a:t>
                </a:r>
                <a:r>
                  <a:rPr lang="fr-FR" sz="2400" dirty="0">
                    <a:solidFill>
                      <a:prstClr val="black"/>
                    </a:solidFill>
                  </a:rPr>
                  <a:t> si </a:t>
                </a:r>
                <a14:m>
                  <m:oMath xmlns:m="http://schemas.openxmlformats.org/officeDocument/2006/math">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1</m:t>
                        </m:r>
                      </m:sub>
                    </m:sSub>
                  </m:oMath>
                </a14:m>
                <a:r>
                  <a:rPr lang="fr-FR" sz="2400" dirty="0">
                    <a:solidFill>
                      <a:prstClr val="black"/>
                    </a:solidFill>
                  </a:rPr>
                  <a:t> est de la forme </a:t>
                </a:r>
                <a14:m>
                  <m:oMath xmlns:m="http://schemas.openxmlformats.org/officeDocument/2006/math">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b="0" i="1" smtClean="0">
                        <a:solidFill>
                          <a:prstClr val="black"/>
                        </a:solidFill>
                        <a:latin typeface="Cambria Math" panose="02040503050406030204" pitchFamily="18" charset="0"/>
                      </a:rPr>
                      <m:t>&lt;</m:t>
                    </m:r>
                    <m:r>
                      <a:rPr lang="fr-FR" sz="2400" i="1">
                        <a:solidFill>
                          <a:prstClr val="black"/>
                        </a:solidFill>
                        <a:latin typeface="Cambria Math" panose="02040503050406030204" pitchFamily="18" charset="0"/>
                      </a:rPr>
                      <m:t>𝜇</m:t>
                    </m:r>
                  </m:oMath>
                </a14:m>
                <a:r>
                  <a:rPr lang="fr-FR" sz="2400" dirty="0">
                    <a:solidFill>
                      <a:prstClr val="black"/>
                    </a:solidFill>
                  </a:rPr>
                  <a:t>, elle se définira comme</a:t>
                </a:r>
              </a:p>
              <a:p>
                <a:pPr lvl="0">
                  <a:defRPr/>
                </a:pPr>
                <a14:m>
                  <m:oMathPara xmlns:m="http://schemas.openxmlformats.org/officeDocument/2006/math">
                    <m:oMathParaPr>
                      <m:jc m:val="centerGroup"/>
                    </m:oMathParaPr>
                    <m:oMath xmlns:m="http://schemas.openxmlformats.org/officeDocument/2006/math">
                      <m:r>
                        <a:rPr lang="fr-FR" sz="2400" i="1">
                          <a:solidFill>
                            <a:prstClr val="black"/>
                          </a:solidFill>
                          <a:latin typeface="Cambria Math" panose="02040503050406030204" pitchFamily="18" charset="0"/>
                        </a:rPr>
                        <m:t>𝑝</m:t>
                      </m:r>
                      <m:r>
                        <a:rPr lang="fr-FR" sz="2400" i="1">
                          <a:solidFill>
                            <a:prstClr val="black"/>
                          </a:solidFill>
                          <a:latin typeface="Cambria Math" panose="02040503050406030204" pitchFamily="18" charset="0"/>
                        </a:rPr>
                        <m:t>=</m:t>
                      </m:r>
                      <m:r>
                        <a:rPr lang="fr-FR" sz="2400" i="1">
                          <a:solidFill>
                            <a:prstClr val="black"/>
                          </a:solidFill>
                          <a:latin typeface="Cambria Math" panose="02040503050406030204" pitchFamily="18" charset="0"/>
                        </a:rPr>
                        <m:t>ℙ</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𝑍</m:t>
                          </m:r>
                          <m:r>
                            <a:rPr lang="fr-FR" sz="2400" b="0" i="1" smtClean="0">
                              <a:solidFill>
                                <a:prstClr val="black"/>
                              </a:solidFill>
                              <a:latin typeface="Cambria Math" panose="02040503050406030204" pitchFamily="18" charset="0"/>
                            </a:rPr>
                            <m:t>≤</m:t>
                          </m:r>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𝑍</m:t>
                              </m:r>
                            </m:e>
                            <m:sub>
                              <m:r>
                                <a:rPr lang="fr-FR" sz="2400" i="1">
                                  <a:solidFill>
                                    <a:prstClr val="black"/>
                                  </a:solidFill>
                                  <a:latin typeface="Cambria Math" panose="02040503050406030204" pitchFamily="18" charset="0"/>
                                </a:rPr>
                                <m:t>𝑜𝑏𝑠</m:t>
                              </m:r>
                            </m:sub>
                          </m:sSub>
                        </m:e>
                      </m:d>
                    </m:oMath>
                  </m:oMathPara>
                </a14:m>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2"/>
                <a:stretch>
                  <a:fillRect l="-927" t="-1078" b="-135"/>
                </a:stretch>
              </a:blipFill>
            </p:spPr>
            <p:txBody>
              <a:bodyPr/>
              <a:lstStyle/>
              <a:p>
                <a:r>
                  <a:rPr lang="fr-FR">
                    <a:noFill/>
                  </a:rPr>
                  <a:t> </a:t>
                </a:r>
              </a:p>
            </p:txBody>
          </p:sp>
        </mc:Fallback>
      </mc:AlternateContent>
    </p:spTree>
    <p:extLst>
      <p:ext uri="{BB962C8B-B14F-4D97-AF65-F5344CB8AC3E}">
        <p14:creationId xmlns:p14="http://schemas.microsoft.com/office/powerpoint/2010/main" val="3402301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pPr lvl="0">
                  <a:defRPr/>
                </a:pPr>
                <a:r>
                  <a:rPr lang="fr-FR" sz="2400" b="1" dirty="0">
                    <a:solidFill>
                      <a:prstClr val="black"/>
                    </a:solidFill>
                  </a:rPr>
                  <a:t>Test de conformité : tests unilatéraux (suite)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rPr>
                  <a:t>Si l’on reprend par exemple le test sur la variable “height“ mais que l’on formule ces hypothèses</a:t>
                </a:r>
              </a:p>
              <a:p>
                <a:pPr marL="342900" lvl="0" indent="-342900">
                  <a:buFont typeface="Arial" panose="020B0604020202020204" pitchFamily="34" charset="0"/>
                  <a:buChar char="•"/>
                  <a:defRPr/>
                </a:pPr>
                <a:endParaRPr lang="fr-FR" sz="2400" dirty="0">
                  <a:solidFill>
                    <a:prstClr val="black"/>
                  </a:solidFill>
                </a:endParaRP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0</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i="1">
                                <a:solidFill>
                                  <a:prstClr val="black"/>
                                </a:solidFill>
                                <a:latin typeface="Cambria Math" panose="02040503050406030204" pitchFamily="18" charset="0"/>
                              </a:rPr>
                              <m:t>=172</m:t>
                            </m:r>
                          </m:e>
                        </m:mr>
                      </m:m>
                    </m:oMath>
                  </m:oMathPara>
                </a14:m>
                <a:endParaRPr lang="fr-FR" sz="2400" dirty="0">
                  <a:solidFill>
                    <a:prstClr val="black"/>
                  </a:solidFill>
                </a:endParaRPr>
              </a:p>
              <a:p>
                <a:pPr lvl="0">
                  <a:defRPr/>
                </a:pPr>
                <a:endParaRPr lang="fr-FR" sz="2400" dirty="0">
                  <a:solidFill>
                    <a:prstClr val="black"/>
                  </a:solidFill>
                </a:endParaRPr>
              </a:p>
              <a:p>
                <a:pPr lvl="0">
                  <a:defRPr/>
                </a:pPr>
                <a14:m>
                  <m:oMathPara xmlns:m="http://schemas.openxmlformats.org/officeDocument/2006/math">
                    <m:oMathParaPr>
                      <m:jc m:val="centerGroup"/>
                    </m:oMathParaPr>
                    <m:oMath xmlns:m="http://schemas.openxmlformats.org/officeDocument/2006/math">
                      <m:m>
                        <m:mPr>
                          <m:mcs>
                            <m:mc>
                              <m:mcPr>
                                <m:count m:val="3"/>
                                <m:mcJc m:val="center"/>
                              </m:mcPr>
                            </m:mc>
                          </m:mcs>
                          <m:ctrlPr>
                            <a:rPr lang="fr-FR" sz="2400" i="1">
                              <a:solidFill>
                                <a:prstClr val="black"/>
                              </a:solidFill>
                              <a:latin typeface="Cambria Math" panose="02040503050406030204" pitchFamily="18" charset="0"/>
                            </a:rPr>
                          </m:ctrlPr>
                        </m:mPr>
                        <m:mr>
                          <m:e>
                            <m:sSub>
                              <m:sSubPr>
                                <m:ctrlPr>
                                  <a:rPr lang="fr-FR" sz="2400" i="1">
                                    <a:solidFill>
                                      <a:prstClr val="black"/>
                                    </a:solidFill>
                                    <a:latin typeface="Cambria Math" panose="02040503050406030204" pitchFamily="18" charset="0"/>
                                  </a:rPr>
                                </m:ctrlPr>
                              </m:sSubPr>
                              <m:e>
                                <m:r>
                                  <a:rPr lang="fr-FR" sz="2400" i="1">
                                    <a:solidFill>
                                      <a:prstClr val="black"/>
                                    </a:solidFill>
                                    <a:latin typeface="Cambria Math" panose="02040503050406030204" pitchFamily="18" charset="0"/>
                                  </a:rPr>
                                  <m:t>ℋ</m:t>
                                </m:r>
                              </m:e>
                              <m:sub>
                                <m:r>
                                  <a:rPr lang="fr-FR" sz="2400" i="1">
                                    <a:solidFill>
                                      <a:prstClr val="black"/>
                                    </a:solidFill>
                                    <a:latin typeface="Cambria Math" panose="02040503050406030204" pitchFamily="18" charset="0"/>
                                  </a:rPr>
                                  <m:t>1</m:t>
                                </m:r>
                              </m:sub>
                            </m:sSub>
                          </m:e>
                          <m:e>
                            <m:r>
                              <a:rPr lang="fr-FR" sz="2400" i="1">
                                <a:solidFill>
                                  <a:prstClr val="black"/>
                                </a:solidFill>
                                <a:latin typeface="Cambria Math" panose="02040503050406030204" pitchFamily="18" charset="0"/>
                              </a:rPr>
                              <m:t>:</m:t>
                            </m:r>
                          </m:e>
                          <m:e>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r>
                              <a:rPr lang="fr-FR" sz="2400" b="0" i="1" smtClean="0">
                                <a:solidFill>
                                  <a:prstClr val="black"/>
                                </a:solidFill>
                                <a:latin typeface="Cambria Math" panose="02040503050406030204" pitchFamily="18" charset="0"/>
                              </a:rPr>
                              <m:t>&gt;</m:t>
                            </m:r>
                            <m:r>
                              <a:rPr lang="fr-FR" sz="2400" i="1">
                                <a:solidFill>
                                  <a:prstClr val="black"/>
                                </a:solidFill>
                                <a:latin typeface="Cambria Math" panose="02040503050406030204" pitchFamily="18" charset="0"/>
                              </a:rPr>
                              <m:t>172</m:t>
                            </m:r>
                          </m:e>
                        </m:mr>
                      </m:m>
                    </m:oMath>
                  </m:oMathPara>
                </a14:m>
                <a:endParaRPr lang="fr-FR" sz="2400" dirty="0">
                  <a:solidFill>
                    <a:prstClr val="black"/>
                  </a:solidFill>
                </a:endParaRPr>
              </a:p>
              <a:p>
                <a:pPr lvl="0">
                  <a:defRPr/>
                </a:pPr>
                <a:endParaRPr lang="fr-F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On on se demande donc si la taille moyenne de la population des personnages de “Star Wars“ est conforme à une norme de </a:t>
                </a:r>
                <a14:m>
                  <m:oMath xmlns:m="http://schemas.openxmlformats.org/officeDocument/2006/math">
                    <m:r>
                      <a:rPr lang="fr-FR" sz="2400" i="1">
                        <a:solidFill>
                          <a:prstClr val="black"/>
                        </a:solidFill>
                        <a:latin typeface="Cambria Math" panose="02040503050406030204" pitchFamily="18" charset="0"/>
                      </a:rPr>
                      <m:t>172</m:t>
                    </m:r>
                  </m:oMath>
                </a14:m>
                <a:r>
                  <a:rPr lang="fr-FR" sz="2400" dirty="0">
                    <a:solidFill>
                      <a:prstClr val="black"/>
                    </a:solidFill>
                  </a:rPr>
                  <a:t> cm, ou alors si elle est significativement plus grande.</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2"/>
                <a:stretch>
                  <a:fillRect l="-927" t="-1078" r="-174" b="-2156"/>
                </a:stretch>
              </a:blipFill>
            </p:spPr>
            <p:txBody>
              <a:bodyPr/>
              <a:lstStyle/>
              <a:p>
                <a:r>
                  <a:rPr lang="fr-FR">
                    <a:noFill/>
                  </a:rPr>
                  <a:t> </a:t>
                </a:r>
              </a:p>
            </p:txBody>
          </p:sp>
        </mc:Fallback>
      </mc:AlternateContent>
    </p:spTree>
    <p:extLst>
      <p:ext uri="{BB962C8B-B14F-4D97-AF65-F5344CB8AC3E}">
        <p14:creationId xmlns:p14="http://schemas.microsoft.com/office/powerpoint/2010/main" val="933528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Histogramme : principe</a:t>
            </a:r>
          </a:p>
          <a:p>
            <a:endParaRPr lang="fr-FR" sz="2400" dirty="0"/>
          </a:p>
          <a:p>
            <a:pPr marL="342900" indent="-342900">
              <a:buFont typeface="Arial" panose="020B0604020202020204" pitchFamily="34" charset="0"/>
              <a:buChar char="•"/>
            </a:pPr>
            <a:r>
              <a:rPr lang="fr-FR" sz="2400" dirty="0"/>
              <a:t>On regroupe les valeurs d’une variable quantitative continue en classes, </a:t>
            </a:r>
            <a:r>
              <a:rPr lang="fr-FR" sz="2400" i="1" dirty="0"/>
              <a:t>i.e.</a:t>
            </a:r>
            <a:r>
              <a:rPr lang="fr-FR" sz="2400" dirty="0"/>
              <a:t> on divise la plage des valeurs en intervalles réguliers.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chaque classe on trace alors un rectangle dont la hauteur est proportionnelle à son effectif.</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utilise naturellement l’axe des abscisses pour repérer les valeurs de la variable.</a:t>
            </a:r>
          </a:p>
        </p:txBody>
      </p:sp>
      <p:pic>
        <p:nvPicPr>
          <p:cNvPr id="5" name="Graphique 4" descr="Graphique à barres avec un remplissage uni">
            <a:extLst>
              <a:ext uri="{FF2B5EF4-FFF2-40B4-BE49-F238E27FC236}">
                <a16:creationId xmlns:a16="http://schemas.microsoft.com/office/drawing/2014/main" id="{C4BB7484-3F36-B242-BFFE-5498FD6F6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7029415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pPr lvl="0">
              <a:defRPr/>
            </a:pPr>
            <a:r>
              <a:rPr lang="fr-FR" sz="2400" b="1" dirty="0">
                <a:solidFill>
                  <a:prstClr val="black"/>
                </a:solidFill>
              </a:rPr>
              <a:t>Test de conformité : tests unilatéraux (suite)</a:t>
            </a:r>
          </a:p>
        </p:txBody>
      </p:sp>
      <p:pic>
        <p:nvPicPr>
          <p:cNvPr id="4" name="Image 3">
            <a:extLst>
              <a:ext uri="{FF2B5EF4-FFF2-40B4-BE49-F238E27FC236}">
                <a16:creationId xmlns:a16="http://schemas.microsoft.com/office/drawing/2014/main" id="{E6D582A5-580D-8B4A-B43B-0675E72C33A6}"/>
              </a:ext>
            </a:extLst>
          </p:cNvPr>
          <p:cNvPicPr>
            <a:picLocks noChangeAspect="1"/>
          </p:cNvPicPr>
          <p:nvPr/>
        </p:nvPicPr>
        <p:blipFill>
          <a:blip r:embed="rId2"/>
          <a:stretch>
            <a:fillRect/>
          </a:stretch>
        </p:blipFill>
        <p:spPr>
          <a:xfrm>
            <a:off x="2509200" y="2379907"/>
            <a:ext cx="7200000" cy="3759292"/>
          </a:xfrm>
          <a:prstGeom prst="rect">
            <a:avLst/>
          </a:prstGeom>
        </p:spPr>
      </p:pic>
    </p:spTree>
    <p:extLst>
      <p:ext uri="{BB962C8B-B14F-4D97-AF65-F5344CB8AC3E}">
        <p14:creationId xmlns:p14="http://schemas.microsoft.com/office/powerpoint/2010/main" val="3854480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pPr lvl="0">
                  <a:defRPr/>
                </a:pPr>
                <a:r>
                  <a:rPr lang="fr-FR" sz="2400" b="1" dirty="0">
                    <a:solidFill>
                      <a:prstClr val="black"/>
                    </a:solidFill>
                  </a:rPr>
                  <a:t>Test de conformité : tests unilatéraux (fin)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 typeface="Arial" panose="020B0604020202020204" pitchFamily="34" charset="0"/>
                  <a:buChar char="•"/>
                </a:pPr>
                <a:r>
                  <a:rPr lang="fr-FR" sz="2400" dirty="0"/>
                  <a:t>On obtient cette fois une valeur-</a:t>
                </a:r>
                <a14:m>
                  <m:oMath xmlns:m="http://schemas.openxmlformats.org/officeDocument/2006/math">
                    <m:r>
                      <a:rPr lang="fr-FR" sz="2400" i="1">
                        <a:latin typeface="Cambria Math" panose="02040503050406030204" pitchFamily="18" charset="0"/>
                      </a:rPr>
                      <m:t>𝑝</m:t>
                    </m:r>
                  </m:oMath>
                </a14:m>
                <a:r>
                  <a:rPr lang="fr-FR" sz="2400" dirty="0"/>
                  <a:t> égale à </a:t>
                </a:r>
                <a14:m>
                  <m:oMath xmlns:m="http://schemas.openxmlformats.org/officeDocument/2006/math">
                    <m:r>
                      <a:rPr lang="fr-FR" sz="2400" i="1">
                        <a:latin typeface="Cambria Math" panose="02040503050406030204" pitchFamily="18" charset="0"/>
                      </a:rPr>
                      <m:t>0,</m:t>
                    </m:r>
                    <m:r>
                      <a:rPr lang="fr-FR" sz="2400" b="0" i="1" smtClean="0">
                        <a:latin typeface="Cambria Math" panose="02040503050406030204" pitchFamily="18" charset="0"/>
                      </a:rPr>
                      <m:t>2717</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Cette valeur est là aussi supérieure au seuil de </a:t>
                </a:r>
                <a14:m>
                  <m:oMath xmlns:m="http://schemas.openxmlformats.org/officeDocument/2006/math">
                    <m:r>
                      <a:rPr lang="fr-FR" sz="2400" i="1">
                        <a:latin typeface="Cambria Math" panose="02040503050406030204" pitchFamily="18" charset="0"/>
                      </a:rPr>
                      <m:t>0,05</m:t>
                    </m:r>
                  </m:oMath>
                </a14:m>
                <a:r>
                  <a:rPr lang="fr-FR" sz="2400" dirty="0"/>
                  <a:t> que l’on s’était fixé.</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ne rejette donc pas l’hypothèse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ℋ</m:t>
                        </m:r>
                      </m:e>
                      <m:sub>
                        <m:r>
                          <a:rPr lang="fr-FR" sz="2400" i="1">
                            <a:latin typeface="Cambria Math" panose="02040503050406030204" pitchFamily="18" charset="0"/>
                          </a:rPr>
                          <m:t>0</m:t>
                        </m:r>
                      </m:sub>
                    </m:sSub>
                  </m:oMath>
                </a14:m>
                <a:r>
                  <a:rPr lang="fr-FR" sz="2400" dirty="0"/>
                  <a:t> de conformité de l’espérance de la variable “height“ avec la norme de </a:t>
                </a:r>
                <a14:m>
                  <m:oMath xmlns:m="http://schemas.openxmlformats.org/officeDocument/2006/math">
                    <m:r>
                      <a:rPr lang="fr-FR" sz="2400" i="1">
                        <a:latin typeface="Cambria Math" panose="02040503050406030204" pitchFamily="18" charset="0"/>
                      </a:rPr>
                      <m:t>172</m:t>
                    </m:r>
                  </m:oMath>
                </a14:m>
                <a:r>
                  <a:rPr lang="fr-FR" sz="2400" dirty="0"/>
                  <a:t>.</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927" t="-1600" b="-3600"/>
                </a:stretch>
              </a:blipFill>
            </p:spPr>
            <p:txBody>
              <a:bodyPr/>
              <a:lstStyle/>
              <a:p>
                <a:r>
                  <a:rPr lang="fr-FR">
                    <a:noFill/>
                  </a:rPr>
                  <a:t> </a:t>
                </a:r>
              </a:p>
            </p:txBody>
          </p:sp>
        </mc:Fallback>
      </mc:AlternateContent>
      <p:pic>
        <p:nvPicPr>
          <p:cNvPr id="7" name="Graphique 6" descr="Amélioration continue avec un remplissage uni">
            <a:extLst>
              <a:ext uri="{FF2B5EF4-FFF2-40B4-BE49-F238E27FC236}">
                <a16:creationId xmlns:a16="http://schemas.microsoft.com/office/drawing/2014/main" id="{E5A25D08-616B-EB48-A03A-8DA82E464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1299808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Test de conformité : remarques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Le test décrit précédemment est appelé test-</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𝑍</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par les statisticiens.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En toute rigueur mathématique il ne faudrait l’utiliser que si la variance de la variable est connue (cas rarissime) ou si l’échantillon est grand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≥50</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Si la variance est inconnue (cas</a:t>
                </a:r>
                <a:r>
                  <a:rPr lang="fr-FR" sz="2400" dirty="0">
                    <a:solidFill>
                      <a:prstClr val="black"/>
                    </a:solidFill>
                    <a:latin typeface="Calibri" panose="020F0502020204030204"/>
                  </a:rPr>
                  <a:t> le plus fréquent) il est plus exact d’utiliser un test-</a:t>
                </a:r>
                <a14:m>
                  <m:oMath xmlns:m="http://schemas.openxmlformats.org/officeDocument/2006/math">
                    <m:r>
                      <a:rPr lang="fr-FR" sz="2400" b="0" i="1" smtClean="0">
                        <a:solidFill>
                          <a:prstClr val="black"/>
                        </a:solidFill>
                        <a:latin typeface="Cambria Math" panose="02040503050406030204" pitchFamily="18" charset="0"/>
                      </a:rPr>
                      <m:t>𝑡</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dirty="0">
                  <a:solidFill>
                    <a:prstClr val="black"/>
                  </a:solidFill>
                  <a:latin typeface="Calibri" panose="020F0502020204030204"/>
                </a:endParaRPr>
              </a:p>
              <a:p>
                <a:pPr marL="342900" lvl="0" indent="-342900">
                  <a:buFont typeface="Arial" panose="020B0604020202020204" pitchFamily="34" charset="0"/>
                  <a:buChar char="•"/>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Si l’échantillon est petit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&lt;50</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il faut de plus supposer que la variable suit une loi normale et utiliser également un </a:t>
                </a:r>
                <a:r>
                  <a:rPr lang="fr-FR" sz="2400" dirty="0">
                    <a:solidFill>
                      <a:prstClr val="black"/>
                    </a:solidFill>
                  </a:rPr>
                  <a:t>test-</a:t>
                </a:r>
                <a14:m>
                  <m:oMath xmlns:m="http://schemas.openxmlformats.org/officeDocument/2006/math">
                    <m:r>
                      <a:rPr lang="fr-FR" sz="2400" i="1">
                        <a:solidFill>
                          <a:prstClr val="black"/>
                        </a:solidFill>
                        <a:latin typeface="Cambria Math" panose="02040503050406030204" pitchFamily="18" charset="0"/>
                      </a:rPr>
                      <m:t>𝑡</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3"/>
                <a:stretch>
                  <a:fillRect l="-927" t="-1078" r="-695" b="-2156"/>
                </a:stretch>
              </a:blipFill>
            </p:spPr>
            <p:txBody>
              <a:bodyPr/>
              <a:lstStyle/>
              <a:p>
                <a:r>
                  <a:rPr lang="fr-FR">
                    <a:noFill/>
                  </a:rPr>
                  <a:t> </a:t>
                </a:r>
              </a:p>
            </p:txBody>
          </p:sp>
        </mc:Fallback>
      </mc:AlternateContent>
    </p:spTree>
    <p:extLst>
      <p:ext uri="{BB962C8B-B14F-4D97-AF65-F5344CB8AC3E}">
        <p14:creationId xmlns:p14="http://schemas.microsoft.com/office/powerpoint/2010/main" val="38521797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Test de conformité : remarques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400" dirty="0">
                    <a:solidFill>
                      <a:prstClr val="black"/>
                    </a:solidFill>
                    <a:latin typeface="Calibri" panose="020F0502020204030204"/>
                  </a:rPr>
                  <a:t>Les test</a:t>
                </a:r>
                <a14:m>
                  <m:oMath xmlns:m="http://schemas.openxmlformats.org/officeDocument/2006/math">
                    <m:r>
                      <a:rPr lang="fr-FR" sz="2400">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𝑍</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e</a:t>
                </a:r>
                <a:r>
                  <a:rPr lang="fr-FR" sz="2400" dirty="0">
                    <a:solidFill>
                      <a:prstClr val="black"/>
                    </a:solidFill>
                    <a:latin typeface="Calibri" panose="020F0502020204030204"/>
                  </a:rPr>
                  <a:t>t test-</a:t>
                </a:r>
                <a14:m>
                  <m:oMath xmlns:m="http://schemas.openxmlformats.org/officeDocument/2006/math">
                    <m:r>
                      <a:rPr lang="fr-FR" sz="2400" b="0" i="1" smtClean="0">
                        <a:solidFill>
                          <a:prstClr val="black"/>
                        </a:solidFill>
                        <a:latin typeface="Cambria Math" panose="02040503050406030204" pitchFamily="18" charset="0"/>
                      </a:rPr>
                      <m:t>𝑡</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se déroulent</a:t>
                </a: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 de la même façon, seule la loi utilisée diffère : loi normale dans le premier cas et loi de Student dans le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baseline="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baseline="0"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noProof="0" dirty="0">
                    <a:ln>
                      <a:noFill/>
                    </a:ln>
                    <a:solidFill>
                      <a:prstClr val="black"/>
                    </a:solidFill>
                    <a:effectLst/>
                    <a:uLnTx/>
                    <a:uFillTx/>
                    <a:latin typeface="Calibri" panose="020F0502020204030204"/>
                    <a:ea typeface="+mn-ea"/>
                    <a:cs typeface="+mn-cs"/>
                  </a:rPr>
                  <a:t>À noter cependant que si l’échantillon est grand, ces deux lois sont quasiment identiques, et les tests aboutissent alors aux mêmes conclusions.</a:t>
                </a: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3"/>
                <a:stretch>
                  <a:fillRect l="-927" t="-1600" b="-3600"/>
                </a:stretch>
              </a:blipFill>
            </p:spPr>
            <p:txBody>
              <a:bodyPr/>
              <a:lstStyle/>
              <a:p>
                <a:r>
                  <a:rPr lang="fr-FR">
                    <a:noFill/>
                  </a:rPr>
                  <a:t> </a:t>
                </a:r>
              </a:p>
            </p:txBody>
          </p:sp>
        </mc:Fallback>
      </mc:AlternateContent>
      <p:pic>
        <p:nvPicPr>
          <p:cNvPr id="5" name="Graphique 4" descr="Toque d'étudiant avec un remplissage uni">
            <a:extLst>
              <a:ext uri="{FF2B5EF4-FFF2-40B4-BE49-F238E27FC236}">
                <a16:creationId xmlns:a16="http://schemas.microsoft.com/office/drawing/2014/main" id="{AD13CC6B-ACDB-48FF-9F2A-40D3E756C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4416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fr-FR" sz="3200" dirty="0">
                <a:solidFill>
                  <a:prstClr val="white"/>
                </a:solidFill>
              </a:rPr>
              <a:t>5. Inférence.</a:t>
            </a:r>
          </a:p>
        </p:txBody>
      </p:sp>
    </p:spTree>
    <p:extLst>
      <p:ext uri="{BB962C8B-B14F-4D97-AF65-F5344CB8AC3E}">
        <p14:creationId xmlns:p14="http://schemas.microsoft.com/office/powerpoint/2010/main" val="25307173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Drapeau de course avec un remplissage uni">
            <a:extLst>
              <a:ext uri="{FF2B5EF4-FFF2-40B4-BE49-F238E27FC236}">
                <a16:creationId xmlns:a16="http://schemas.microsoft.com/office/drawing/2014/main" id="{31EA9D4C-4724-F749-BAC8-105B32CB08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Tree>
    <p:extLst>
      <p:ext uri="{BB962C8B-B14F-4D97-AF65-F5344CB8AC3E}">
        <p14:creationId xmlns:p14="http://schemas.microsoft.com/office/powerpoint/2010/main" val="88072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Histogramme : exemple</a:t>
            </a:r>
          </a:p>
        </p:txBody>
      </p:sp>
      <p:pic>
        <p:nvPicPr>
          <p:cNvPr id="7" name="Image 6">
            <a:extLst>
              <a:ext uri="{FF2B5EF4-FFF2-40B4-BE49-F238E27FC236}">
                <a16:creationId xmlns:a16="http://schemas.microsoft.com/office/drawing/2014/main" id="{1D368323-8467-DD43-8BFB-64E22F2FF617}"/>
              </a:ext>
            </a:extLst>
          </p:cNvPr>
          <p:cNvPicPr>
            <a:picLocks noChangeAspect="1"/>
          </p:cNvPicPr>
          <p:nvPr/>
        </p:nvPicPr>
        <p:blipFill>
          <a:blip r:embed="rId3"/>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516891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Courbe de densité : principe</a:t>
            </a:r>
          </a:p>
          <a:p>
            <a:r>
              <a:rPr lang="fr-FR" sz="2400" b="1" dirty="0"/>
              <a:t> </a:t>
            </a:r>
            <a:endParaRPr lang="fr-FR" sz="2400" dirty="0"/>
          </a:p>
          <a:p>
            <a:pPr marL="342900" indent="-342900">
              <a:buFont typeface="Arial" panose="020B0604020202020204" pitchFamily="34" charset="0"/>
              <a:buChar char="•"/>
            </a:pPr>
            <a:r>
              <a:rPr lang="fr-FR" sz="2400" dirty="0"/>
              <a:t>Par hypothèse, la distribution des valeurs d’une variable quantitative peut être modélisée par une loi de probabilité.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 but est d’estimer la densité de cette loi de probabilité si la variable est continue.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pourra ou non superposer cette courbe de densité à l’histogramme.</a:t>
            </a:r>
          </a:p>
        </p:txBody>
      </p:sp>
      <p:pic>
        <p:nvPicPr>
          <p:cNvPr id="5" name="Graphique 4" descr="Distribution normale avec un remplissage uni">
            <a:extLst>
              <a:ext uri="{FF2B5EF4-FFF2-40B4-BE49-F238E27FC236}">
                <a16:creationId xmlns:a16="http://schemas.microsoft.com/office/drawing/2014/main" id="{449A68CC-A6D2-1F4A-9447-44E38B431E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491204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77656"/>
              </a:xfrm>
              <a:prstGeom prst="rect">
                <a:avLst/>
              </a:prstGeom>
              <a:noFill/>
            </p:spPr>
            <p:txBody>
              <a:bodyPr wrap="square" rtlCol="0">
                <a:spAutoFit/>
              </a:bodyPr>
              <a:lstStyle/>
              <a:p>
                <a:r>
                  <a:rPr lang="fr-FR" sz="2400" b="1" dirty="0"/>
                  <a:t>Courbe de densité : principe (suite)</a:t>
                </a:r>
              </a:p>
              <a:p>
                <a:endParaRPr lang="fr-FR" sz="2400" dirty="0"/>
              </a:p>
              <a:p>
                <a:pPr marL="342900" indent="-342900">
                  <a:buFont typeface="Arial" panose="020B0604020202020204" pitchFamily="34" charset="0"/>
                  <a:buChar char="•"/>
                </a:pPr>
                <a:r>
                  <a:rPr lang="fr-FR" sz="2400" dirty="0"/>
                  <a:t>L’idée de base est simple : pour chaque valeur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oMath>
                </a14:m>
                <a:r>
                  <a:rPr lang="fr-FR" sz="2400" dirty="0"/>
                  <a:t> on construit une courbe de Gauss centrée en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fait ensuite la somme puis la moyenne de ces courbes afin d’obtenir une estimation de la densité</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77656"/>
              </a:xfrm>
              <a:prstGeom prst="rect">
                <a:avLst/>
              </a:prstGeom>
              <a:blipFill>
                <a:blip r:embed="rId3"/>
                <a:stretch>
                  <a:fillRect l="-927" t="-1822" b="-4328"/>
                </a:stretch>
              </a:blipFill>
            </p:spPr>
            <p:txBody>
              <a:bodyPr/>
              <a:lstStyle/>
              <a:p>
                <a:r>
                  <a:rPr lang="fr-FR">
                    <a:noFill/>
                  </a:rPr>
                  <a:t> </a:t>
                </a:r>
              </a:p>
            </p:txBody>
          </p:sp>
        </mc:Fallback>
      </mc:AlternateContent>
      <p:pic>
        <p:nvPicPr>
          <p:cNvPr id="1026" name="Picture 2" descr="undefined">
            <a:extLst>
              <a:ext uri="{FF2B5EF4-FFF2-40B4-BE49-F238E27FC236}">
                <a16:creationId xmlns:a16="http://schemas.microsoft.com/office/drawing/2014/main" id="{B7B0551D-F7AE-4B86-AF34-F259B0107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595" y="4699783"/>
            <a:ext cx="9000000" cy="127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41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Courbe de densité : principe (suite)</a:t>
            </a:r>
          </a:p>
          <a:p>
            <a:endParaRPr lang="fr-FR" sz="2400" dirty="0"/>
          </a:p>
          <a:p>
            <a:pPr marL="342900" indent="-342900">
              <a:buFont typeface="Arial" panose="020B0604020202020204" pitchFamily="34" charset="0"/>
              <a:buChar char="•"/>
            </a:pPr>
            <a:r>
              <a:rPr lang="fr-FR" sz="2400" dirty="0"/>
              <a:t>La question délicate est de choisir la “largeur“ de ces courbes, </a:t>
            </a:r>
            <a:r>
              <a:rPr lang="fr-FR" sz="2400" i="1" dirty="0"/>
              <a:t>i.e.</a:t>
            </a:r>
            <a:r>
              <a:rPr lang="fr-FR" sz="2400" dirty="0"/>
              <a:t> leur écart-type.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Une valeur trop petite aura tendance à produire une courbe très irrégulière tandis qu’une valeur trop grande masquera les variations de la variable.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Cette “largeur“ s’appelle dans ce contexte le </a:t>
            </a:r>
            <a:r>
              <a:rPr lang="fr-FR" sz="2400" b="1" dirty="0"/>
              <a:t>paramètre de lissage</a:t>
            </a:r>
            <a:r>
              <a:rPr lang="fr-FR" sz="2400" dirty="0"/>
              <a:t>.</a:t>
            </a:r>
          </a:p>
        </p:txBody>
      </p:sp>
      <p:pic>
        <p:nvPicPr>
          <p:cNvPr id="5" name="Graphique 4" descr="Fer avec un remplissage uni">
            <a:extLst>
              <a:ext uri="{FF2B5EF4-FFF2-40B4-BE49-F238E27FC236}">
                <a16:creationId xmlns:a16="http://schemas.microsoft.com/office/drawing/2014/main" id="{3545A714-6674-4A13-AE6B-2A16245E1B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656427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Courbe de densité : principe (fin)</a:t>
            </a:r>
          </a:p>
        </p:txBody>
      </p:sp>
      <p:pic>
        <p:nvPicPr>
          <p:cNvPr id="2050" name="Picture 2">
            <a:extLst>
              <a:ext uri="{FF2B5EF4-FFF2-40B4-BE49-F238E27FC236}">
                <a16:creationId xmlns:a16="http://schemas.microsoft.com/office/drawing/2014/main" id="{7373BAA5-A5BA-472B-AFCA-820558E46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9252"/>
            <a:ext cx="4320000" cy="43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BA3680F6-2A9C-4ECE-816A-DEE69854414F}"/>
                  </a:ext>
                </a:extLst>
              </p:cNvPr>
              <p:cNvSpPr txBox="1"/>
              <p:nvPr/>
            </p:nvSpPr>
            <p:spPr>
              <a:xfrm>
                <a:off x="6662057" y="2807419"/>
                <a:ext cx="4904509" cy="3046988"/>
              </a:xfrm>
              <a:prstGeom prst="rect">
                <a:avLst/>
              </a:prstGeom>
              <a:noFill/>
            </p:spPr>
            <p:txBody>
              <a:bodyPr wrap="square" rtlCol="0">
                <a:spAutoFit/>
              </a:bodyPr>
              <a:lstStyle/>
              <a:p>
                <a:pPr marL="285750" indent="-285750">
                  <a:buFont typeface="Arial" panose="020B0604020202020204" pitchFamily="34" charset="0"/>
                  <a:buChar char="•"/>
                </a:pPr>
                <a:r>
                  <a:rPr lang="fr-FR" sz="2400" dirty="0"/>
                  <a:t>Rouge : </a:t>
                </a:r>
                <a14:m>
                  <m:oMath xmlns:m="http://schemas.openxmlformats.org/officeDocument/2006/math">
                    <m:r>
                      <a:rPr lang="fr-FR" sz="2400" b="0" i="1" smtClean="0">
                        <a:latin typeface="Cambria Math" panose="02040503050406030204" pitchFamily="18" charset="0"/>
                      </a:rPr>
                      <m:t>𝑏𝑤</m:t>
                    </m:r>
                  </m:oMath>
                </a14:m>
                <a:r>
                  <a:rPr lang="fr-FR" sz="2400" dirty="0"/>
                  <a:t> trop petit. </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Vert : </a:t>
                </a:r>
                <a14:m>
                  <m:oMath xmlns:m="http://schemas.openxmlformats.org/officeDocument/2006/math">
                    <m:r>
                      <a:rPr lang="fr-FR" sz="2400" b="0" i="1" smtClean="0">
                        <a:latin typeface="Cambria Math" panose="02040503050406030204" pitchFamily="18" charset="0"/>
                      </a:rPr>
                      <m:t>𝑏𝑤</m:t>
                    </m:r>
                  </m:oMath>
                </a14:m>
                <a:r>
                  <a:rPr lang="fr-FR" sz="2400" dirty="0"/>
                  <a:t> trop grand.</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Noir : </a:t>
                </a:r>
                <a14:m>
                  <m:oMath xmlns:m="http://schemas.openxmlformats.org/officeDocument/2006/math">
                    <m:r>
                      <a:rPr lang="fr-FR" sz="2400" b="0" i="1" smtClean="0">
                        <a:latin typeface="Cambria Math" panose="02040503050406030204" pitchFamily="18" charset="0"/>
                      </a:rPr>
                      <m:t>𝑏𝑤</m:t>
                    </m:r>
                  </m:oMath>
                </a14:m>
                <a:r>
                  <a:rPr lang="fr-FR" sz="2400" dirty="0"/>
                  <a:t> correct.</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a:t>Gris : densité idéale à partir de laquelle fut généré l’échantillon.</a:t>
                </a:r>
              </a:p>
            </p:txBody>
          </p:sp>
        </mc:Choice>
        <mc:Fallback>
          <p:sp>
            <p:nvSpPr>
              <p:cNvPr id="4" name="ZoneTexte 3">
                <a:extLst>
                  <a:ext uri="{FF2B5EF4-FFF2-40B4-BE49-F238E27FC236}">
                    <a16:creationId xmlns:a16="http://schemas.microsoft.com/office/drawing/2014/main" id="{BA3680F6-2A9C-4ECE-816A-DEE69854414F}"/>
                  </a:ext>
                </a:extLst>
              </p:cNvPr>
              <p:cNvSpPr txBox="1">
                <a:spLocks noRot="1" noChangeAspect="1" noMove="1" noResize="1" noEditPoints="1" noAdjustHandles="1" noChangeArrowheads="1" noChangeShapeType="1" noTextEdit="1"/>
              </p:cNvSpPr>
              <p:nvPr/>
            </p:nvSpPr>
            <p:spPr>
              <a:xfrm>
                <a:off x="6662057" y="2807419"/>
                <a:ext cx="4904509" cy="3046988"/>
              </a:xfrm>
              <a:prstGeom prst="rect">
                <a:avLst/>
              </a:prstGeom>
              <a:blipFill>
                <a:blip r:embed="rId4"/>
                <a:stretch>
                  <a:fillRect l="-1741" t="-1603" b="-3808"/>
                </a:stretch>
              </a:blipFill>
            </p:spPr>
            <p:txBody>
              <a:bodyPr/>
              <a:lstStyle/>
              <a:p>
                <a:r>
                  <a:rPr lang="fr-FR">
                    <a:noFill/>
                  </a:rPr>
                  <a:t> </a:t>
                </a:r>
              </a:p>
            </p:txBody>
          </p:sp>
        </mc:Fallback>
      </mc:AlternateContent>
    </p:spTree>
    <p:extLst>
      <p:ext uri="{BB962C8B-B14F-4D97-AF65-F5344CB8AC3E}">
        <p14:creationId xmlns:p14="http://schemas.microsoft.com/office/powerpoint/2010/main" val="182099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Courbe de densité : exemple</a:t>
            </a:r>
          </a:p>
        </p:txBody>
      </p:sp>
      <p:pic>
        <p:nvPicPr>
          <p:cNvPr id="6" name="Image 5">
            <a:extLst>
              <a:ext uri="{FF2B5EF4-FFF2-40B4-BE49-F238E27FC236}">
                <a16:creationId xmlns:a16="http://schemas.microsoft.com/office/drawing/2014/main" id="{EDE0D2B8-784E-8E48-AD26-50D285EF2914}"/>
              </a:ext>
            </a:extLst>
          </p:cNvPr>
          <p:cNvPicPr>
            <a:picLocks noChangeAspect="1"/>
          </p:cNvPicPr>
          <p:nvPr/>
        </p:nvPicPr>
        <p:blipFill>
          <a:blip r:embed="rId2"/>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484685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Courbe de densité : exemple</a:t>
            </a:r>
          </a:p>
        </p:txBody>
      </p:sp>
      <p:pic>
        <p:nvPicPr>
          <p:cNvPr id="5" name="Image 4">
            <a:extLst>
              <a:ext uri="{FF2B5EF4-FFF2-40B4-BE49-F238E27FC236}">
                <a16:creationId xmlns:a16="http://schemas.microsoft.com/office/drawing/2014/main" id="{E1C91628-B402-3043-BB87-F0AC03564CDF}"/>
              </a:ext>
            </a:extLst>
          </p:cNvPr>
          <p:cNvPicPr>
            <a:picLocks noChangeAspect="1"/>
          </p:cNvPicPr>
          <p:nvPr/>
        </p:nvPicPr>
        <p:blipFill>
          <a:blip r:embed="rId3"/>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112515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2554565"/>
            <a:ext cx="10515600" cy="28512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AutoNum type="arabicPeriod"/>
            </a:pPr>
            <a:r>
              <a:rPr lang="fr-FR" sz="3600" dirty="0">
                <a:solidFill>
                  <a:schemeClr val="bg1"/>
                </a:solidFill>
              </a:rPr>
              <a:t>Distribution.</a:t>
            </a:r>
          </a:p>
          <a:p>
            <a:pPr marL="742950" indent="-742950">
              <a:buAutoNum type="arabicPeriod"/>
            </a:pPr>
            <a:r>
              <a:rPr lang="fr-FR" sz="3600" dirty="0">
                <a:solidFill>
                  <a:schemeClr val="bg1"/>
                </a:solidFill>
              </a:rPr>
              <a:t>Paramètres de tendance centrale.</a:t>
            </a:r>
          </a:p>
          <a:p>
            <a:pPr marL="742950" indent="-742950">
              <a:buAutoNum type="arabicPeriod"/>
            </a:pPr>
            <a:r>
              <a:rPr lang="fr-FR" sz="3600" dirty="0">
                <a:solidFill>
                  <a:schemeClr val="bg1"/>
                </a:solidFill>
              </a:rPr>
              <a:t>Paramètres de dispersion.</a:t>
            </a:r>
          </a:p>
          <a:p>
            <a:pPr marL="742950" indent="-742950">
              <a:buAutoNum type="arabicPeriod"/>
            </a:pPr>
            <a:r>
              <a:rPr lang="fr-FR" sz="3600" dirty="0">
                <a:solidFill>
                  <a:schemeClr val="bg1"/>
                </a:solidFill>
              </a:rPr>
              <a:t>Paramètres de forme.</a:t>
            </a:r>
          </a:p>
          <a:p>
            <a:pPr marL="742950" indent="-742950">
              <a:buAutoNum type="arabicPeriod"/>
            </a:pPr>
            <a:r>
              <a:rPr lang="fr-FR" sz="3600" dirty="0">
                <a:solidFill>
                  <a:schemeClr val="bg1"/>
                </a:solidFill>
              </a:rPr>
              <a:t>Inférence.</a:t>
            </a:r>
          </a:p>
        </p:txBody>
      </p:sp>
      <p:sp>
        <p:nvSpPr>
          <p:cNvPr id="5" name="Titre 1">
            <a:extLst>
              <a:ext uri="{FF2B5EF4-FFF2-40B4-BE49-F238E27FC236}">
                <a16:creationId xmlns:a16="http://schemas.microsoft.com/office/drawing/2014/main" id="{E19DB8DF-56A9-C146-8CC5-1A72BBF66B41}"/>
              </a:ext>
            </a:extLst>
          </p:cNvPr>
          <p:cNvSpPr txBox="1">
            <a:spLocks/>
          </p:cNvSpPr>
          <p:nvPr/>
        </p:nvSpPr>
        <p:spPr>
          <a:xfrm>
            <a:off x="4994689" y="402196"/>
            <a:ext cx="2189922"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i="1" dirty="0">
                <a:solidFill>
                  <a:schemeClr val="bg1"/>
                </a:solidFill>
              </a:rPr>
              <a:t>Sommaire</a:t>
            </a:r>
          </a:p>
        </p:txBody>
      </p:sp>
      <p:pic>
        <p:nvPicPr>
          <p:cNvPr id="6" name="Graphique 5" descr="Menu avec un remplissage uni">
            <a:extLst>
              <a:ext uri="{FF2B5EF4-FFF2-40B4-BE49-F238E27FC236}">
                <a16:creationId xmlns:a16="http://schemas.microsoft.com/office/drawing/2014/main" id="{F3640D13-DDD0-8D47-9978-9A138749BA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27172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1. Distribution.</a:t>
            </a:r>
          </a:p>
        </p:txBody>
      </p:sp>
    </p:spTree>
    <p:extLst>
      <p:ext uri="{BB962C8B-B14F-4D97-AF65-F5344CB8AC3E}">
        <p14:creationId xmlns:p14="http://schemas.microsoft.com/office/powerpoint/2010/main" val="192640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2. Paramètres de tendance centrale.</a:t>
            </a:r>
          </a:p>
        </p:txBody>
      </p:sp>
    </p:spTree>
    <p:extLst>
      <p:ext uri="{BB962C8B-B14F-4D97-AF65-F5344CB8AC3E}">
        <p14:creationId xmlns:p14="http://schemas.microsoft.com/office/powerpoint/2010/main" val="22713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Paramètres de tendance centrale : objectifs</a:t>
            </a:r>
          </a:p>
          <a:p>
            <a:endParaRPr lang="fr-FR" sz="2400" dirty="0"/>
          </a:p>
          <a:p>
            <a:pPr marL="342900" indent="-342900">
              <a:buFont typeface="Arial" panose="020B0604020202020204" pitchFamily="34" charset="0"/>
              <a:buChar char="•"/>
            </a:pPr>
            <a:r>
              <a:rPr lang="fr-FR" sz="2400" dirty="0"/>
              <a:t>Le but ici est de résumer les valeurs d’une variable quantitative par un seul paramètre, le plus représentatif possible.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Un paramètre de ce type est dit de </a:t>
            </a:r>
            <a:r>
              <a:rPr lang="fr-FR" sz="2400" b="1" dirty="0"/>
              <a:t>tendance centrale</a:t>
            </a:r>
            <a:r>
              <a:rPr lang="fr-FR" sz="2400" dirty="0"/>
              <a:t>, car il correspond moralement au centre de la distribution.</a:t>
            </a:r>
          </a:p>
        </p:txBody>
      </p:sp>
      <p:pic>
        <p:nvPicPr>
          <p:cNvPr id="5" name="Graphique 4" descr="Cible avec un remplissage uni">
            <a:extLst>
              <a:ext uri="{FF2B5EF4-FFF2-40B4-BE49-F238E27FC236}">
                <a16:creationId xmlns:a16="http://schemas.microsoft.com/office/drawing/2014/main" id="{B6217116-E88B-A64F-B2FA-022E177354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812561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Mode : définitions</a:t>
            </a:r>
          </a:p>
          <a:p>
            <a:endParaRPr lang="fr-FR" sz="2400" dirty="0"/>
          </a:p>
          <a:p>
            <a:pPr marL="342900" indent="-342900">
              <a:buFont typeface="Arial" panose="020B0604020202020204" pitchFamily="34" charset="0"/>
              <a:buChar char="•"/>
            </a:pPr>
            <a:r>
              <a:rPr lang="fr-FR" sz="2400" dirty="0"/>
              <a:t>Le </a:t>
            </a:r>
            <a:r>
              <a:rPr lang="fr-FR" sz="2400" b="1" dirty="0"/>
              <a:t>mode</a:t>
            </a:r>
            <a:r>
              <a:rPr lang="fr-FR" sz="2400" dirty="0"/>
              <a:t> ne se définit que pour une variable quantitative discrète (ou qualitative).</a:t>
            </a:r>
          </a:p>
          <a:p>
            <a:endParaRPr lang="fr-FR" sz="2400" dirty="0"/>
          </a:p>
          <a:p>
            <a:pPr marL="342900" indent="-342900">
              <a:buFont typeface="Arial" panose="020B0604020202020204" pitchFamily="34" charset="0"/>
              <a:buChar char="•"/>
            </a:pPr>
            <a:r>
              <a:rPr lang="fr-FR" sz="2400" dirty="0"/>
              <a:t>Il s’agit de la valeur (ou modalité) qui a l’effectif le plus important.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Une variable est dite </a:t>
            </a:r>
            <a:r>
              <a:rPr lang="fr-FR" sz="2400" b="1" dirty="0"/>
              <a:t>unimodale</a:t>
            </a:r>
            <a:r>
              <a:rPr lang="fr-FR" sz="2400" dirty="0"/>
              <a:t> si elle n’a qu’un seul mode et </a:t>
            </a:r>
            <a:r>
              <a:rPr lang="fr-FR" sz="2400" b="1" dirty="0"/>
              <a:t>plurimodale</a:t>
            </a:r>
            <a:r>
              <a:rPr lang="fr-FR" sz="2400" dirty="0"/>
              <a:t> sinon.</a:t>
            </a:r>
          </a:p>
        </p:txBody>
      </p:sp>
      <p:pic>
        <p:nvPicPr>
          <p:cNvPr id="5" name="Graphique 4" descr="Chaussure à talon haut avec un remplissage uni">
            <a:extLst>
              <a:ext uri="{FF2B5EF4-FFF2-40B4-BE49-F238E27FC236}">
                <a16:creationId xmlns:a16="http://schemas.microsoft.com/office/drawing/2014/main" id="{45B0D3D7-A0C5-D74C-BFFD-39ADCA28EF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0980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77656"/>
              </a:xfrm>
              <a:prstGeom prst="rect">
                <a:avLst/>
              </a:prstGeom>
              <a:noFill/>
            </p:spPr>
            <p:txBody>
              <a:bodyPr wrap="square" rtlCol="0">
                <a:spAutoFit/>
              </a:bodyPr>
              <a:lstStyle/>
              <a:p>
                <a:r>
                  <a:rPr lang="fr-FR" sz="2400" b="1" dirty="0"/>
                  <a:t>Mode : exemple</a:t>
                </a:r>
              </a:p>
              <a:p>
                <a:endParaRPr lang="fr-FR" sz="2400" dirty="0"/>
              </a:p>
              <a:p>
                <a:pPr marL="342900" indent="-342900">
                  <a:buFont typeface="Arial" panose="020B0604020202020204" pitchFamily="34" charset="0"/>
                  <a:buChar char="•"/>
                </a:pPr>
                <a:r>
                  <a:rPr lang="fr-FR" sz="2400" dirty="0"/>
                  <a:t>Le mode se détermine à l’aide de la table des effectifs ou du diagramme en barres.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la variable “first film“ il est ainsi égal à </a:t>
                </a:r>
                <a14:m>
                  <m:oMath xmlns:m="http://schemas.openxmlformats.org/officeDocument/2006/math">
                    <m:r>
                      <a:rPr lang="fr-FR" sz="2400" b="0" i="1" smtClean="0">
                        <a:latin typeface="Cambria Math" panose="02040503050406030204" pitchFamily="18" charset="0"/>
                      </a:rPr>
                      <m:t>1</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77656"/>
              </a:xfrm>
              <a:prstGeom prst="rect">
                <a:avLst/>
              </a:prstGeom>
              <a:blipFill>
                <a:blip r:embed="rId2"/>
                <a:stretch>
                  <a:fillRect l="-843" t="-1887" b="-4245"/>
                </a:stretch>
              </a:blipFill>
            </p:spPr>
            <p:txBody>
              <a:bodyPr/>
              <a:lstStyle/>
              <a:p>
                <a:r>
                  <a:rPr lang="fr-FR">
                    <a:noFill/>
                  </a:rPr>
                  <a:t> </a:t>
                </a:r>
              </a:p>
            </p:txBody>
          </p:sp>
        </mc:Fallback>
      </mc:AlternateContent>
      <p:pic>
        <p:nvPicPr>
          <p:cNvPr id="5" name="Graphique 4" descr="Constellation avec un remplissage uni">
            <a:extLst>
              <a:ext uri="{FF2B5EF4-FFF2-40B4-BE49-F238E27FC236}">
                <a16:creationId xmlns:a16="http://schemas.microsoft.com/office/drawing/2014/main" id="{66C67B9E-9BA9-4842-9E5D-EA0A181272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9370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Mode : exemple d’une variable bimodale (taille des chaussures en France)</a:t>
            </a:r>
          </a:p>
        </p:txBody>
      </p:sp>
      <p:pic>
        <p:nvPicPr>
          <p:cNvPr id="5" name="Image 4" descr="Une image contenant antenne&#10;&#10;Description générée automatiquement">
            <a:extLst>
              <a:ext uri="{FF2B5EF4-FFF2-40B4-BE49-F238E27FC236}">
                <a16:creationId xmlns:a16="http://schemas.microsoft.com/office/drawing/2014/main" id="{DA1ED0A9-C073-CC41-BA08-ECB18594C974}"/>
              </a:ext>
            </a:extLst>
          </p:cNvPr>
          <p:cNvPicPr>
            <a:picLocks noChangeAspect="1"/>
          </p:cNvPicPr>
          <p:nvPr/>
        </p:nvPicPr>
        <p:blipFill>
          <a:blip r:embed="rId3"/>
          <a:stretch>
            <a:fillRect/>
          </a:stretch>
        </p:blipFill>
        <p:spPr>
          <a:xfrm>
            <a:off x="2507595" y="2379600"/>
            <a:ext cx="7200000" cy="3844426"/>
          </a:xfrm>
          <a:prstGeom prst="rect">
            <a:avLst/>
          </a:prstGeom>
        </p:spPr>
      </p:pic>
    </p:spTree>
    <p:extLst>
      <p:ext uri="{BB962C8B-B14F-4D97-AF65-F5344CB8AC3E}">
        <p14:creationId xmlns:p14="http://schemas.microsoft.com/office/powerpoint/2010/main" val="101676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947217"/>
              </a:xfrm>
              <a:prstGeom prst="rect">
                <a:avLst/>
              </a:prstGeom>
              <a:noFill/>
            </p:spPr>
            <p:txBody>
              <a:bodyPr wrap="square" rtlCol="0">
                <a:spAutoFit/>
              </a:bodyPr>
              <a:lstStyle/>
              <a:p>
                <a:r>
                  <a:rPr lang="fr-FR" sz="2400" b="1" dirty="0"/>
                  <a:t>Moyenne arithmétique : définition</a:t>
                </a:r>
              </a:p>
              <a:p>
                <a:endParaRPr lang="fr-FR" sz="2400" dirty="0"/>
              </a:p>
              <a:p>
                <a:pPr marL="342900" indent="-342900">
                  <a:buFont typeface="Arial" panose="020B0604020202020204" pitchFamily="34" charset="0"/>
                  <a:buChar char="•"/>
                </a:pPr>
                <a:r>
                  <a:rPr lang="fr-FR" sz="2400" dirty="0"/>
                  <a:t>On définit la </a:t>
                </a:r>
                <a:r>
                  <a:rPr lang="fr-FR" sz="2400" b="1" dirty="0"/>
                  <a:t>moyenne arithmétique </a:t>
                </a:r>
                <a:r>
                  <a:rPr lang="fr-FR" sz="2400" dirty="0"/>
                  <a:t>de l’échantillon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𝑛</m:t>
                        </m:r>
                      </m:sub>
                    </m:sSub>
                  </m:oMath>
                </a14:m>
                <a:r>
                  <a:rPr lang="fr-FR" sz="2400" dirty="0"/>
                  <a:t>, notée </a:t>
                </a:r>
                <a14:m>
                  <m:oMath xmlns:m="http://schemas.openxmlformats.org/officeDocument/2006/math">
                    <m:bar>
                      <m:barPr>
                        <m:pos m:val="top"/>
                        <m:ctrlPr>
                          <a:rPr lang="fr-FR" sz="2400" i="1" smtClean="0">
                            <a:latin typeface="Cambria Math" panose="02040503050406030204" pitchFamily="18" charset="0"/>
                          </a:rPr>
                        </m:ctrlPr>
                      </m:barPr>
                      <m:e>
                        <m:r>
                          <a:rPr lang="fr-FR" sz="2400" b="0" i="1" smtClean="0">
                            <a:latin typeface="Cambria Math" panose="02040503050406030204" pitchFamily="18" charset="0"/>
                          </a:rPr>
                          <m:t>𝑥</m:t>
                        </m:r>
                      </m:e>
                    </m:bar>
                  </m:oMath>
                </a14:m>
                <a:r>
                  <a:rPr lang="fr-FR" sz="2400" dirty="0"/>
                  <a:t>, par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bar>
                        <m:barPr>
                          <m:pos m:val="top"/>
                          <m:ctrlPr>
                            <a:rPr lang="fr-FR" sz="2400" i="1" smtClean="0">
                              <a:latin typeface="Cambria Math" panose="02040503050406030204" pitchFamily="18" charset="0"/>
                            </a:rPr>
                          </m:ctrlPr>
                        </m:barPr>
                        <m:e>
                          <m:r>
                            <a:rPr lang="fr-FR" sz="2400" b="0" i="1" smtClean="0">
                              <a:latin typeface="Cambria Math" panose="02040503050406030204" pitchFamily="18" charset="0"/>
                            </a:rPr>
                            <m:t>𝑥</m:t>
                          </m:r>
                        </m:e>
                      </m:ba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𝑛</m:t>
                          </m:r>
                        </m:den>
                      </m:f>
                      <m:nary>
                        <m:naryPr>
                          <m:chr m:val="∑"/>
                          <m:ctrlPr>
                            <a:rPr lang="fr-FR" sz="2400" b="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𝑛</m:t>
                          </m:r>
                        </m:sup>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e>
                      </m:nary>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𝑛</m:t>
                          </m:r>
                        </m:den>
                      </m:f>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𝑛</m:t>
                              </m:r>
                            </m:sub>
                          </m:sSub>
                        </m:e>
                      </m: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947217"/>
              </a:xfrm>
              <a:prstGeom prst="rect">
                <a:avLst/>
              </a:prstGeom>
              <a:blipFill>
                <a:blip r:embed="rId2"/>
                <a:stretch>
                  <a:fillRect l="-843" t="-1717" b="-60515"/>
                </a:stretch>
              </a:blipFill>
            </p:spPr>
            <p:txBody>
              <a:bodyPr/>
              <a:lstStyle/>
              <a:p>
                <a:r>
                  <a:rPr lang="fr-FR">
                    <a:noFill/>
                  </a:rPr>
                  <a:t> </a:t>
                </a:r>
              </a:p>
            </p:txBody>
          </p:sp>
        </mc:Fallback>
      </mc:AlternateContent>
      <p:pic>
        <p:nvPicPr>
          <p:cNvPr id="5" name="Graphique 4" descr="Boulier avec un remplissage uni">
            <a:extLst>
              <a:ext uri="{FF2B5EF4-FFF2-40B4-BE49-F238E27FC236}">
                <a16:creationId xmlns:a16="http://schemas.microsoft.com/office/drawing/2014/main" id="{0DE5BCC4-E6E4-FA49-980F-EFEA4B7F1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62054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97899"/>
              </a:xfrm>
              <a:prstGeom prst="rect">
                <a:avLst/>
              </a:prstGeom>
              <a:noFill/>
            </p:spPr>
            <p:txBody>
              <a:bodyPr wrap="square" rtlCol="0">
                <a:spAutoFit/>
              </a:bodyPr>
              <a:lstStyle/>
              <a:p>
                <a:r>
                  <a:rPr lang="fr-FR" sz="2400" b="1" dirty="0"/>
                  <a:t>Moyenne arithmétique : remarques</a:t>
                </a:r>
              </a:p>
              <a:p>
                <a:endParaRPr lang="fr-FR" sz="2400" dirty="0"/>
              </a:p>
              <a:p>
                <a:pPr marL="342900" indent="-342900">
                  <a:buFont typeface="Arial" panose="020B0604020202020204" pitchFamily="34" charset="0"/>
                  <a:buChar char="•"/>
                </a:pPr>
                <a:r>
                  <a:rPr lang="fr-FR" sz="2400" dirty="0"/>
                  <a:t>Il s’agit du paramètre de tendance centrale le plus utilisé et familier.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Elle vérifie une propriété de linéarité : si </a:t>
                </a:r>
                <a14:m>
                  <m:oMath xmlns:m="http://schemas.openxmlformats.org/officeDocument/2006/math">
                    <m:r>
                      <a:rPr lang="fr-FR" sz="2400" b="0" i="1" smtClean="0">
                        <a:latin typeface="Cambria Math" panose="02040503050406030204" pitchFamily="18" charset="0"/>
                      </a:rPr>
                      <m:t>𝑎</m:t>
                    </m:r>
                    <m:r>
                      <a:rPr lang="fr-FR" sz="2400" b="0" i="1" smtClean="0">
                        <a:latin typeface="Cambria Math" panose="02040503050406030204" pitchFamily="18" charset="0"/>
                      </a:rPr>
                      <m:t>,</m:t>
                    </m:r>
                    <m:r>
                      <a:rPr lang="fr-FR" sz="2400" b="0" i="1" smtClean="0">
                        <a:latin typeface="Cambria Math" panose="02040503050406030204" pitchFamily="18" charset="0"/>
                      </a:rPr>
                      <m:t>𝑏</m:t>
                    </m:r>
                    <m:r>
                      <a:rPr lang="fr-FR" sz="2400" b="0" i="1" smtClean="0">
                        <a:latin typeface="Cambria Math" panose="02040503050406030204" pitchFamily="18" charset="0"/>
                      </a:rPr>
                      <m:t>∈</m:t>
                    </m:r>
                    <m:r>
                      <a:rPr lang="fr-FR" sz="2400" b="0" i="1" smtClean="0">
                        <a:latin typeface="Cambria Math" panose="02040503050406030204" pitchFamily="18" charset="0"/>
                      </a:rPr>
                      <m:t>ℝ</m:t>
                    </m:r>
                  </m:oMath>
                </a14:m>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bar>
                        <m:barPr>
                          <m:pos m:val="top"/>
                          <m:ctrlPr>
                            <a:rPr lang="fr-FR" sz="2400" i="1" smtClean="0">
                              <a:latin typeface="Cambria Math" panose="02040503050406030204" pitchFamily="18" charset="0"/>
                            </a:rPr>
                          </m:ctrlPr>
                        </m:barPr>
                        <m:e>
                          <m:r>
                            <a:rPr lang="fr-FR" sz="2400" b="0" i="1" smtClean="0">
                              <a:latin typeface="Cambria Math" panose="02040503050406030204" pitchFamily="18" charset="0"/>
                            </a:rPr>
                            <m:t>𝑎𝑥</m:t>
                          </m:r>
                          <m:r>
                            <a:rPr lang="fr-FR" sz="2400" b="0" i="1" smtClean="0">
                              <a:latin typeface="Cambria Math" panose="02040503050406030204" pitchFamily="18" charset="0"/>
                            </a:rPr>
                            <m:t>+</m:t>
                          </m:r>
                          <m:r>
                            <a:rPr lang="fr-FR" sz="2400" b="0" i="1" smtClean="0">
                              <a:latin typeface="Cambria Math" panose="02040503050406030204" pitchFamily="18" charset="0"/>
                            </a:rPr>
                            <m:t>𝑏</m:t>
                          </m:r>
                        </m:e>
                      </m:bar>
                      <m:r>
                        <a:rPr lang="fr-FR" sz="2400" b="0" i="1" smtClean="0">
                          <a:latin typeface="Cambria Math" panose="02040503050406030204" pitchFamily="18" charset="0"/>
                        </a:rPr>
                        <m:t>=</m:t>
                      </m:r>
                      <m:r>
                        <a:rPr lang="fr-FR" sz="2400" b="0" i="1" smtClean="0">
                          <a:latin typeface="Cambria Math" panose="02040503050406030204" pitchFamily="18" charset="0"/>
                        </a:rPr>
                        <m:t>𝑎</m:t>
                      </m:r>
                      <m:bar>
                        <m:barPr>
                          <m:pos m:val="top"/>
                          <m:ctrlPr>
                            <a:rPr lang="fr-FR" sz="2400" b="0" i="1" smtClean="0">
                              <a:latin typeface="Cambria Math" panose="02040503050406030204" pitchFamily="18" charset="0"/>
                            </a:rPr>
                          </m:ctrlPr>
                        </m:barPr>
                        <m:e>
                          <m:r>
                            <a:rPr lang="fr-FR" sz="2400" b="0" i="1" smtClean="0">
                              <a:latin typeface="Cambria Math" panose="02040503050406030204" pitchFamily="18" charset="0"/>
                            </a:rPr>
                            <m:t>𝑥</m:t>
                          </m:r>
                        </m:e>
                      </m:bar>
                      <m:r>
                        <a:rPr lang="fr-FR" sz="2400" b="0" i="1" smtClean="0">
                          <a:latin typeface="Cambria Math" panose="02040503050406030204" pitchFamily="18" charset="0"/>
                        </a:rPr>
                        <m:t>+</m:t>
                      </m:r>
                      <m:r>
                        <a:rPr lang="fr-FR" sz="2400" b="0" i="1" smtClean="0">
                          <a:latin typeface="Cambria Math" panose="02040503050406030204" pitchFamily="18" charset="0"/>
                        </a:rPr>
                        <m:t>𝑏</m:t>
                      </m:r>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97899"/>
              </a:xfrm>
              <a:prstGeom prst="rect">
                <a:avLst/>
              </a:prstGeom>
              <a:blipFill>
                <a:blip r:embed="rId2"/>
                <a:stretch>
                  <a:fillRect l="-843" t="-1633"/>
                </a:stretch>
              </a:blipFill>
            </p:spPr>
            <p:txBody>
              <a:bodyPr/>
              <a:lstStyle/>
              <a:p>
                <a:r>
                  <a:rPr lang="fr-FR">
                    <a:noFill/>
                  </a:rPr>
                  <a:t> </a:t>
                </a:r>
              </a:p>
            </p:txBody>
          </p:sp>
        </mc:Fallback>
      </mc:AlternateContent>
      <p:pic>
        <p:nvPicPr>
          <p:cNvPr id="5" name="Graphique 4" descr="Distribution normale avec un remplissage uni">
            <a:extLst>
              <a:ext uri="{FF2B5EF4-FFF2-40B4-BE49-F238E27FC236}">
                <a16:creationId xmlns:a16="http://schemas.microsoft.com/office/drawing/2014/main" id="{D1D46819-9963-45DD-87C5-7657508ACD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27232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85029"/>
              </a:xfrm>
              <a:prstGeom prst="rect">
                <a:avLst/>
              </a:prstGeom>
              <a:noFill/>
            </p:spPr>
            <p:txBody>
              <a:bodyPr wrap="square" rtlCol="0">
                <a:spAutoFit/>
              </a:bodyPr>
              <a:lstStyle/>
              <a:p>
                <a:r>
                  <a:rPr lang="fr-FR" sz="2400" b="1" dirty="0"/>
                  <a:t>Moyenne arithmétique : version pondérée</a:t>
                </a:r>
              </a:p>
              <a:p>
                <a:endParaRPr lang="fr-FR" sz="2400" dirty="0"/>
              </a:p>
              <a:p>
                <a:pPr marL="342900" indent="-342900">
                  <a:buFont typeface="Arial" panose="020B0604020202020204" pitchFamily="34" charset="0"/>
                  <a:buChar char="•"/>
                </a:pPr>
                <a:r>
                  <a:rPr lang="fr-FR" sz="2400" dirty="0"/>
                  <a:t>Soient </a:t>
                </a:r>
                <a14:m>
                  <m:oMath xmlns:m="http://schemas.openxmlformats.org/officeDocument/2006/math">
                    <m:sSub>
                      <m:sSubPr>
                        <m:ctrlPr>
                          <a:rPr lang="fr-FR" sz="2400" i="1">
                            <a:latin typeface="Cambria Math" panose="02040503050406030204" pitchFamily="18" charset="0"/>
                          </a:rPr>
                        </m:ctrlPr>
                      </m:sSubPr>
                      <m:e>
                        <m:r>
                          <a:rPr lang="fr-FR" sz="2400" b="0" i="1" smtClean="0">
                            <a:latin typeface="Cambria Math" panose="02040503050406030204" pitchFamily="18" charset="0"/>
                          </a:rPr>
                          <m:t>𝑝</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b="0" i="1" smtClean="0">
                            <a:latin typeface="Cambria Math" panose="02040503050406030204" pitchFamily="18" charset="0"/>
                          </a:rPr>
                          <m:t>𝑝</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b="0" i="1" smtClean="0">
                            <a:latin typeface="Cambria Math" panose="02040503050406030204" pitchFamily="18" charset="0"/>
                          </a:rPr>
                          <m:t>𝑝</m:t>
                        </m:r>
                      </m:e>
                      <m:sub>
                        <m:r>
                          <a:rPr lang="fr-FR" sz="2400" i="1">
                            <a:latin typeface="Cambria Math" panose="02040503050406030204" pitchFamily="18" charset="0"/>
                          </a:rPr>
                          <m:t>𝑛</m:t>
                        </m:r>
                      </m:sub>
                    </m:sSub>
                    <m:r>
                      <a:rPr lang="fr-FR" sz="2400" b="0" i="1" smtClean="0">
                        <a:latin typeface="Cambria Math" panose="02040503050406030204" pitchFamily="18" charset="0"/>
                      </a:rPr>
                      <m:t>∈</m:t>
                    </m:r>
                    <m:r>
                      <a:rPr lang="fr-FR" sz="2400" b="0" i="1" smtClean="0">
                        <a:latin typeface="Cambria Math" panose="02040503050406030204" pitchFamily="18" charset="0"/>
                      </a:rPr>
                      <m:t>ℝ</m:t>
                    </m:r>
                  </m:oMath>
                </a14:m>
                <a:r>
                  <a:rPr lang="fr-FR" sz="2400" dirty="0"/>
                  <a:t> tels que </a:t>
                </a:r>
                <a14:m>
                  <m:oMath xmlns:m="http://schemas.openxmlformats.org/officeDocument/2006/math">
                    <m:nary>
                      <m:naryPr>
                        <m:chr m:val="∑"/>
                        <m:ctrlPr>
                          <a:rPr lang="fr-FR" sz="240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𝑛</m:t>
                        </m:r>
                      </m:sup>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𝑝</m:t>
                            </m:r>
                          </m:e>
                          <m:sub>
                            <m:r>
                              <a:rPr lang="fr-FR" sz="2400" b="0" i="1" smtClean="0">
                                <a:latin typeface="Cambria Math" panose="02040503050406030204" pitchFamily="18" charset="0"/>
                              </a:rPr>
                              <m:t>𝑖</m:t>
                            </m:r>
                          </m:sub>
                        </m:sSub>
                      </m:e>
                    </m:nary>
                    <m:r>
                      <a:rPr lang="fr-FR" sz="2400" b="0" i="1" smtClean="0">
                        <a:latin typeface="Cambria Math" panose="02040503050406030204" pitchFamily="18" charset="0"/>
                      </a:rPr>
                      <m:t>=1</m:t>
                    </m:r>
                  </m:oMath>
                </a14:m>
                <a:r>
                  <a:rPr lang="fr-FR" sz="2400" dirty="0"/>
                  <a:t>, </a:t>
                </a:r>
                <a:r>
                  <a:rPr lang="fr-FR" sz="2400" i="1" dirty="0"/>
                  <a:t>i.e.</a:t>
                </a:r>
                <a:r>
                  <a:rPr lang="fr-FR" sz="2400" dirty="0"/>
                  <a:t> une distribution de probabilités.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la </a:t>
                </a:r>
                <a:r>
                  <a:rPr lang="fr-FR" sz="2400" b="1" dirty="0"/>
                  <a:t>moyenne arithmétique </a:t>
                </a:r>
                <a:r>
                  <a:rPr lang="fr-FR" sz="2400" dirty="0"/>
                  <a:t>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a:t>
                </a:r>
                <a:r>
                  <a:rPr lang="fr-FR" sz="2400" b="1" dirty="0"/>
                  <a:t>pondérée</a:t>
                </a:r>
                <a:r>
                  <a:rPr lang="fr-FR" sz="2400" dirty="0"/>
                  <a:t> par les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𝑝</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𝑝</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𝑝</m:t>
                        </m:r>
                      </m:e>
                      <m:sub>
                        <m:r>
                          <a:rPr lang="fr-FR" sz="2400" i="1">
                            <a:latin typeface="Cambria Math" panose="02040503050406030204" pitchFamily="18" charset="0"/>
                          </a:rPr>
                          <m:t>𝑛</m:t>
                        </m:r>
                      </m:sub>
                    </m:sSub>
                  </m:oMath>
                </a14:m>
                <a:r>
                  <a:rPr lang="fr-FR" sz="2400" dirty="0"/>
                  <a:t>, notée </a:t>
                </a:r>
                <a14:m>
                  <m:oMath xmlns:m="http://schemas.openxmlformats.org/officeDocument/2006/math">
                    <m:bar>
                      <m:barPr>
                        <m:pos m:val="top"/>
                        <m:ctrlPr>
                          <a:rPr lang="fr-FR" sz="2400" i="1">
                            <a:latin typeface="Cambria Math" panose="02040503050406030204" pitchFamily="18" charset="0"/>
                          </a:rPr>
                        </m:ctrlPr>
                      </m:bar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𝑝</m:t>
                            </m:r>
                          </m:sub>
                        </m:sSub>
                      </m:e>
                    </m:bar>
                  </m:oMath>
                </a14:m>
                <a:r>
                  <a:rPr lang="fr-FR" sz="2400" dirty="0"/>
                  <a:t>,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bar>
                        <m:barPr>
                          <m:pos m:val="top"/>
                          <m:ctrlPr>
                            <a:rPr lang="fr-FR" sz="2400" i="1">
                              <a:latin typeface="Cambria Math" panose="02040503050406030204" pitchFamily="18" charset="0"/>
                            </a:rPr>
                          </m:ctrlPr>
                        </m:bar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𝑝</m:t>
                              </m:r>
                            </m:sub>
                          </m:sSub>
                        </m:e>
                      </m:bar>
                      <m:r>
                        <a:rPr lang="fr-FR" sz="2400" i="1">
                          <a:latin typeface="Cambria Math" panose="02040503050406030204" pitchFamily="18" charset="0"/>
                        </a:rPr>
                        <m:t>=</m:t>
                      </m:r>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𝑝</m:t>
                              </m:r>
                            </m:e>
                            <m:sub>
                              <m:r>
                                <a:rPr lang="fr-FR" sz="2400" b="0" i="1" smtClean="0">
                                  <a:latin typeface="Cambria Math" panose="02040503050406030204" pitchFamily="18" charset="0"/>
                                </a:rPr>
                                <m:t>𝑖</m:t>
                              </m:r>
                            </m:sub>
                          </m:sSub>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e>
                      </m:nary>
                      <m:r>
                        <a:rPr lang="fr-FR" sz="2400" i="1">
                          <a:latin typeface="Cambria Math" panose="02040503050406030204" pitchFamily="18" charset="0"/>
                        </a:rPr>
                        <m:t>=</m:t>
                      </m:r>
                      <m:sSub>
                        <m:sSubPr>
                          <m:ctrlPr>
                            <a:rPr lang="fr-FR" sz="2400" i="1">
                              <a:latin typeface="Cambria Math" panose="02040503050406030204" pitchFamily="18" charset="0"/>
                            </a:rPr>
                          </m:ctrlPr>
                        </m:sSub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𝑝</m:t>
                              </m:r>
                            </m:e>
                            <m:sub>
                              <m:r>
                                <a:rPr lang="fr-FR" sz="2400" b="0" i="1" smtClean="0">
                                  <a:latin typeface="Cambria Math" panose="02040503050406030204" pitchFamily="18" charset="0"/>
                                </a:rPr>
                                <m:t>1</m:t>
                              </m:r>
                            </m:sub>
                          </m:sSub>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𝑝</m:t>
                          </m:r>
                        </m:e>
                        <m:sub>
                          <m:r>
                            <a:rPr lang="fr-FR" sz="2400" b="0" i="1" smtClean="0">
                              <a:latin typeface="Cambria Math" panose="02040503050406030204" pitchFamily="18" charset="0"/>
                            </a:rPr>
                            <m:t>2</m:t>
                          </m:r>
                        </m:sub>
                      </m:sSub>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𝑝</m:t>
                              </m:r>
                            </m:e>
                            <m:sub>
                              <m:r>
                                <a:rPr lang="fr-FR" sz="2400" b="0" i="1" smtClean="0">
                                  <a:latin typeface="Cambria Math" panose="02040503050406030204" pitchFamily="18" charset="0"/>
                                </a:rPr>
                                <m:t>𝑛</m:t>
                              </m:r>
                            </m:sub>
                          </m:sSub>
                          <m:r>
                            <a:rPr lang="fr-FR" sz="2400" i="1">
                              <a:latin typeface="Cambria Math" panose="02040503050406030204" pitchFamily="18" charset="0"/>
                            </a:rPr>
                            <m:t>𝑥</m:t>
                          </m:r>
                        </m:e>
                        <m:sub>
                          <m:r>
                            <a:rPr lang="fr-FR" sz="2400" i="1">
                              <a:latin typeface="Cambria Math" panose="02040503050406030204" pitchFamily="18" charset="0"/>
                            </a:rPr>
                            <m:t>𝑛</m:t>
                          </m:r>
                        </m:sub>
                      </m:sSub>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85029"/>
              </a:xfrm>
              <a:prstGeom prst="rect">
                <a:avLst/>
              </a:prstGeom>
              <a:blipFill>
                <a:blip r:embed="rId3"/>
                <a:stretch>
                  <a:fillRect l="-843" t="-1238" b="-43344"/>
                </a:stretch>
              </a:blipFill>
            </p:spPr>
            <p:txBody>
              <a:bodyPr/>
              <a:lstStyle/>
              <a:p>
                <a:r>
                  <a:rPr lang="fr-FR">
                    <a:noFill/>
                  </a:rPr>
                  <a:t> </a:t>
                </a:r>
              </a:p>
            </p:txBody>
          </p:sp>
        </mc:Fallback>
      </mc:AlternateContent>
    </p:spTree>
    <p:extLst>
      <p:ext uri="{BB962C8B-B14F-4D97-AF65-F5344CB8AC3E}">
        <p14:creationId xmlns:p14="http://schemas.microsoft.com/office/powerpoint/2010/main" val="2351444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Moyenne arithmétique : utilisation comme estimateur</a:t>
                </a:r>
              </a:p>
              <a:p>
                <a:endParaRPr lang="fr-FR" sz="2400" dirty="0"/>
              </a:p>
              <a:p>
                <a:pPr marL="342900" indent="-342900">
                  <a:buFont typeface="Arial" panose="020B0604020202020204" pitchFamily="34" charset="0"/>
                  <a:buChar char="•"/>
                </a:pPr>
                <a:r>
                  <a:rPr lang="fr-FR" sz="2400" dirty="0"/>
                  <a:t>D’après la loi des grands nombres, la moyenne arithmétique est un estimateur de l’espérance de la loi de </a:t>
                </a:r>
                <a14:m>
                  <m:oMath xmlns:m="http://schemas.openxmlformats.org/officeDocument/2006/math">
                    <m:r>
                      <a:rPr lang="fr-FR" sz="2400" b="0" i="1" smtClean="0">
                        <a:latin typeface="Cambria Math" panose="02040503050406030204" pitchFamily="18" charset="0"/>
                      </a:rPr>
                      <m:t>𝑋</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calculer sur un échantillon permet donc d’estimer la moyenne de la population dont est extraite cet échantillon.</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s’agit d’une estimation dite ponctuelle qui fluctuera d’un échantillon à l’autre. On la complètera par la suite avec un intervalle de confiance.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2"/>
                <a:stretch>
                  <a:fillRect l="-843" t="-1338" b="-3010"/>
                </a:stretch>
              </a:blipFill>
            </p:spPr>
            <p:txBody>
              <a:bodyPr/>
              <a:lstStyle/>
              <a:p>
                <a:r>
                  <a:rPr lang="fr-FR">
                    <a:noFill/>
                  </a:rPr>
                  <a:t> </a:t>
                </a:r>
              </a:p>
            </p:txBody>
          </p:sp>
        </mc:Fallback>
      </mc:AlternateContent>
      <p:pic>
        <p:nvPicPr>
          <p:cNvPr id="5" name="Graphique 4" descr="Gant de boxe avec un remplissage uni">
            <a:extLst>
              <a:ext uri="{FF2B5EF4-FFF2-40B4-BE49-F238E27FC236}">
                <a16:creationId xmlns:a16="http://schemas.microsoft.com/office/drawing/2014/main" id="{027F9054-47C4-4849-96A3-344E8EFB5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14305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1. Distribution.</a:t>
            </a:r>
          </a:p>
        </p:txBody>
      </p:sp>
    </p:spTree>
    <p:extLst>
      <p:ext uri="{BB962C8B-B14F-4D97-AF65-F5344CB8AC3E}">
        <p14:creationId xmlns:p14="http://schemas.microsoft.com/office/powerpoint/2010/main" val="1118698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Moyenne arithmétique : exemple</a:t>
                </a:r>
              </a:p>
              <a:p>
                <a:endParaRPr lang="fr-FR" sz="2400" dirty="0"/>
              </a:p>
              <a:p>
                <a:pPr marL="342900" indent="-342900">
                  <a:buFont typeface="Arial" panose="020B0604020202020204" pitchFamily="34" charset="0"/>
                  <a:buChar char="•"/>
                </a:pPr>
                <a:r>
                  <a:rPr lang="fr-FR" sz="2400" dirty="0"/>
                  <a:t>Pour notre dataset “Star Wars“ la moyenne de la variable “height“ est égale à </a:t>
                </a:r>
                <a14:m>
                  <m:oMath xmlns:m="http://schemas.openxmlformats.org/officeDocument/2006/math">
                    <m:r>
                      <a:rPr lang="fr-FR" sz="2400" b="0" i="1" smtClean="0">
                        <a:latin typeface="Cambria Math" panose="02040503050406030204" pitchFamily="18" charset="0"/>
                      </a:rPr>
                      <m:t>174,36</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Cette valeur représente au mieux (en un certain sens) la taille de chacun des personnages du dataset.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l’on considère que nos données ne constituent qu’un échantillon issu de la population de tous les personnages de “Star Wars“, cette valeur estime la moyenne sur la population toute entière.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2"/>
                <a:stretch>
                  <a:fillRect l="-843" t="-1220" b="-2134"/>
                </a:stretch>
              </a:blipFill>
            </p:spPr>
            <p:txBody>
              <a:bodyPr/>
              <a:lstStyle/>
              <a:p>
                <a:r>
                  <a:rPr lang="fr-FR">
                    <a:noFill/>
                  </a:rPr>
                  <a:t> </a:t>
                </a:r>
              </a:p>
            </p:txBody>
          </p:sp>
        </mc:Fallback>
      </mc:AlternateContent>
    </p:spTree>
    <p:extLst>
      <p:ext uri="{BB962C8B-B14F-4D97-AF65-F5344CB8AC3E}">
        <p14:creationId xmlns:p14="http://schemas.microsoft.com/office/powerpoint/2010/main" val="1544607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r>
                  <a:rPr lang="fr-FR" sz="2400" b="1" dirty="0"/>
                  <a:t>Moyenne arithmétique : remarque importante</a:t>
                </a:r>
              </a:p>
              <a:p>
                <a:endParaRPr lang="fr-FR" sz="2400" dirty="0"/>
              </a:p>
              <a:p>
                <a:pPr marL="342900" indent="-342900">
                  <a:buFont typeface="Arial" panose="020B0604020202020204" pitchFamily="34" charset="0"/>
                  <a:buChar char="•"/>
                </a:pPr>
                <a:r>
                  <a:rPr lang="fr-FR" sz="2400" dirty="0"/>
                  <a:t>La moyenne arithmétique n’est pas un paramètre statistique </a:t>
                </a:r>
                <a:r>
                  <a:rPr lang="fr-FR" sz="2400" b="1" dirty="0"/>
                  <a:t>robuste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Cela signifie qu’elle est très sensible aux </a:t>
                </a:r>
                <a:r>
                  <a:rPr lang="fr-FR" sz="2400" b="1" dirty="0"/>
                  <a:t>valeurs extrêmes</a:t>
                </a:r>
                <a:r>
                  <a:rPr lang="fr-FR" sz="2400" dirty="0"/>
                  <a:t>, </a:t>
                </a:r>
                <a:r>
                  <a:rPr lang="fr-FR" sz="2400" i="1" dirty="0"/>
                  <a:t>i.e.</a:t>
                </a:r>
                <a:r>
                  <a:rPr lang="fr-FR" sz="2400" dirty="0"/>
                  <a:t> aux valeurs significativement plus petites ou plus grandes que les autres.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Dans l’exemple précédent, la moyenne de la variable “mass“ est égale à </a:t>
                </a:r>
                <a14:m>
                  <m:oMath xmlns:m="http://schemas.openxmlformats.org/officeDocument/2006/math">
                    <m:r>
                      <a:rPr lang="fr-FR" sz="2400" b="0" i="1" smtClean="0">
                        <a:latin typeface="Cambria Math" panose="02040503050406030204" pitchFamily="18" charset="0"/>
                      </a:rPr>
                      <m:t>97,31</m:t>
                    </m:r>
                  </m:oMath>
                </a14:m>
                <a:r>
                  <a:rPr lang="fr-FR" sz="2400" dirty="0"/>
                  <a:t> Kg mais le jeu de données comporte une observation, “Jabba Desilijic Tiure “, dont le poids vaut </a:t>
                </a:r>
                <a14:m>
                  <m:oMath xmlns:m="http://schemas.openxmlformats.org/officeDocument/2006/math">
                    <m:r>
                      <a:rPr lang="fr-FR" sz="2400" b="0" i="1" smtClean="0">
                        <a:latin typeface="Cambria Math" panose="02040503050406030204" pitchFamily="18" charset="0"/>
                      </a:rPr>
                      <m:t>1358</m:t>
                    </m:r>
                  </m:oMath>
                </a14:m>
                <a:r>
                  <a:rPr lang="fr-FR" sz="2400" dirty="0"/>
                  <a:t> Kg.</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Cette seule observation influe beaucoup sur le résultat.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3"/>
                <a:stretch>
                  <a:fillRect l="-843" t="-1120" r="-1446" b="-2241"/>
                </a:stretch>
              </a:blipFill>
            </p:spPr>
            <p:txBody>
              <a:bodyPr/>
              <a:lstStyle/>
              <a:p>
                <a:r>
                  <a:rPr lang="fr-FR">
                    <a:noFill/>
                  </a:rPr>
                  <a:t> </a:t>
                </a:r>
              </a:p>
            </p:txBody>
          </p:sp>
        </mc:Fallback>
      </mc:AlternateContent>
    </p:spTree>
    <p:extLst>
      <p:ext uri="{BB962C8B-B14F-4D97-AF65-F5344CB8AC3E}">
        <p14:creationId xmlns:p14="http://schemas.microsoft.com/office/powerpoint/2010/main" val="410060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685535" cy="4154984"/>
              </a:xfrm>
              <a:prstGeom prst="rect">
                <a:avLst/>
              </a:prstGeom>
              <a:noFill/>
            </p:spPr>
            <p:txBody>
              <a:bodyPr wrap="square" rtlCol="0">
                <a:spAutoFit/>
              </a:bodyPr>
              <a:lstStyle/>
              <a:p>
                <a:r>
                  <a:rPr lang="fr-FR" sz="2400" b="1" dirty="0"/>
                  <a:t>Moyenne arithmétique tronquée : principe</a:t>
                </a:r>
              </a:p>
              <a:p>
                <a:endParaRPr lang="fr-FR" sz="2400" dirty="0"/>
              </a:p>
              <a:p>
                <a:pPr marL="342900" indent="-342900">
                  <a:buFont typeface="Arial" panose="020B0604020202020204" pitchFamily="34" charset="0"/>
                  <a:buChar char="•"/>
                </a:pPr>
                <a:r>
                  <a:rPr lang="fr-FR" sz="2400" dirty="0"/>
                  <a:t>Le but est diminuer la sensibilité de la moyenne aux valeurs extrêmes.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cela on retire une partie des observations du jeu de données.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Deux possibilités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Retirer les </a:t>
                </a:r>
                <a14:m>
                  <m:oMath xmlns:m="http://schemas.openxmlformats.org/officeDocument/2006/math">
                    <m:r>
                      <a:rPr lang="fr-FR" sz="2400" b="0" i="1" smtClean="0">
                        <a:latin typeface="Cambria Math" panose="02040503050406030204" pitchFamily="18" charset="0"/>
                      </a:rPr>
                      <m:t>𝑥</m:t>
                    </m:r>
                    <m:r>
                      <a:rPr lang="fr-FR" sz="2400" b="0" i="1" smtClean="0">
                        <a:latin typeface="Cambria Math" panose="02040503050406030204" pitchFamily="18" charset="0"/>
                      </a:rPr>
                      <m:t>%</m:t>
                    </m:r>
                  </m:oMath>
                </a14:m>
                <a:r>
                  <a:rPr lang="fr-FR" sz="2400" dirty="0"/>
                  <a:t> plus petites valeurs et les </a:t>
                </a:r>
                <a14:m>
                  <m:oMath xmlns:m="http://schemas.openxmlformats.org/officeDocument/2006/math">
                    <m:r>
                      <a:rPr lang="fr-FR" sz="2400" i="1">
                        <a:latin typeface="Cambria Math" panose="02040503050406030204" pitchFamily="18" charset="0"/>
                      </a:rPr>
                      <m:t>𝑥</m:t>
                    </m:r>
                    <m:r>
                      <a:rPr lang="fr-FR" sz="2400" i="1">
                        <a:latin typeface="Cambria Math" panose="02040503050406030204" pitchFamily="18" charset="0"/>
                      </a:rPr>
                      <m:t>%</m:t>
                    </m:r>
                  </m:oMath>
                </a14:m>
                <a:r>
                  <a:rPr lang="fr-FR" sz="2400" dirty="0"/>
                  <a:t> plus grandes (en général </a:t>
                </a:r>
                <a14:m>
                  <m:oMath xmlns:m="http://schemas.openxmlformats.org/officeDocument/2006/math">
                    <m:r>
                      <a:rPr lang="fr-FR" sz="2400" b="0" i="1" smtClean="0">
                        <a:latin typeface="Cambria Math" panose="02040503050406030204" pitchFamily="18" charset="0"/>
                      </a:rPr>
                      <m:t>𝑥</m:t>
                    </m:r>
                    <m:r>
                      <a:rPr lang="fr-FR" sz="2400" b="0" i="1" smtClean="0">
                        <a:latin typeface="Cambria Math" panose="02040503050406030204" pitchFamily="18" charset="0"/>
                      </a:rPr>
                      <m:t>=10</m:t>
                    </m:r>
                  </m:oMath>
                </a14:m>
                <a:r>
                  <a:rPr lang="fr-FR" sz="2400" dirty="0"/>
                  <a:t>).</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Retenir uniquement les valeurs incluses dans un certain intervalle </a:t>
                </a:r>
                <a14:m>
                  <m:oMath xmlns:m="http://schemas.openxmlformats.org/officeDocument/2006/math">
                    <m:d>
                      <m:dPr>
                        <m:begChr m:val="["/>
                        <m:endChr m:val="]"/>
                        <m:ctrlPr>
                          <a:rPr lang="fr-FR" sz="2400" i="1">
                            <a:latin typeface="Cambria Math" panose="02040503050406030204" pitchFamily="18" charset="0"/>
                          </a:rPr>
                        </m:ctrlPr>
                      </m:dPr>
                      <m:e>
                        <m:r>
                          <a:rPr lang="fr-FR" sz="2400" i="1">
                            <a:latin typeface="Cambria Math" panose="02040503050406030204" pitchFamily="18" charset="0"/>
                          </a:rPr>
                          <m:t>𝑎</m:t>
                        </m:r>
                        <m:r>
                          <a:rPr lang="fr-FR" sz="2400" i="1">
                            <a:latin typeface="Cambria Math" panose="02040503050406030204" pitchFamily="18" charset="0"/>
                          </a:rPr>
                          <m:t>;</m:t>
                        </m:r>
                        <m:r>
                          <a:rPr lang="fr-FR" sz="2400" i="1">
                            <a:latin typeface="Cambria Math" panose="02040503050406030204" pitchFamily="18" charset="0"/>
                          </a:rPr>
                          <m:t>𝑏</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685535" cy="4154984"/>
              </a:xfrm>
              <a:prstGeom prst="rect">
                <a:avLst/>
              </a:prstGeom>
              <a:blipFill>
                <a:blip r:embed="rId3"/>
                <a:stretch>
                  <a:fillRect l="-831" t="-1220" r="-594" b="-2439"/>
                </a:stretch>
              </a:blipFill>
            </p:spPr>
            <p:txBody>
              <a:bodyPr/>
              <a:lstStyle/>
              <a:p>
                <a:r>
                  <a:rPr lang="fr-FR">
                    <a:noFill/>
                  </a:rPr>
                  <a:t> </a:t>
                </a:r>
              </a:p>
            </p:txBody>
          </p:sp>
        </mc:Fallback>
      </mc:AlternateContent>
    </p:spTree>
    <p:extLst>
      <p:ext uri="{BB962C8B-B14F-4D97-AF65-F5344CB8AC3E}">
        <p14:creationId xmlns:p14="http://schemas.microsoft.com/office/powerpoint/2010/main" val="4014765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Moyenne arithmétique tronquée : exemple</a:t>
                </a:r>
              </a:p>
              <a:p>
                <a:endParaRPr lang="fr-FR" sz="2400" dirty="0"/>
              </a:p>
              <a:p>
                <a:pPr marL="342900" indent="-342900">
                  <a:buFont typeface="Arial" panose="020B0604020202020204" pitchFamily="34" charset="0"/>
                  <a:buChar char="•"/>
                </a:pPr>
                <a:r>
                  <a:rPr lang="fr-FR" sz="2400" dirty="0"/>
                  <a:t>Pour la variable “mass“, si l’on retire les </a:t>
                </a:r>
                <a14:m>
                  <m:oMath xmlns:m="http://schemas.openxmlformats.org/officeDocument/2006/math">
                    <m:r>
                      <a:rPr lang="fr-FR" sz="2400" b="0" i="1" smtClean="0">
                        <a:latin typeface="Cambria Math" panose="02040503050406030204" pitchFamily="18" charset="0"/>
                      </a:rPr>
                      <m:t>10%</m:t>
                    </m:r>
                  </m:oMath>
                </a14:m>
                <a:r>
                  <a:rPr lang="fr-FR" sz="2400" dirty="0"/>
                  <a:t> plus petites valeurs et les </a:t>
                </a:r>
                <a14:m>
                  <m:oMath xmlns:m="http://schemas.openxmlformats.org/officeDocument/2006/math">
                    <m:r>
                      <a:rPr lang="fr-FR" sz="2400" b="0" i="1" smtClean="0">
                        <a:latin typeface="Cambria Math" panose="02040503050406030204" pitchFamily="18" charset="0"/>
                      </a:rPr>
                      <m:t>10%</m:t>
                    </m:r>
                  </m:oMath>
                </a14:m>
                <a:r>
                  <a:rPr lang="fr-FR" sz="2400" dirty="0"/>
                  <a:t> les grandes la moyenne tronquées est égale à </a:t>
                </a:r>
                <a14:m>
                  <m:oMath xmlns:m="http://schemas.openxmlformats.org/officeDocument/2006/math">
                    <m:r>
                      <a:rPr lang="fr-FR" sz="2400" b="0" i="1" smtClean="0">
                        <a:latin typeface="Cambria Math" panose="02040503050406030204" pitchFamily="18" charset="0"/>
                      </a:rPr>
                      <m:t>75,44</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l’on ne considère que les valeurs de la variable “mass“ comprises entre </a:t>
                </a:r>
                <a14:m>
                  <m:oMath xmlns:m="http://schemas.openxmlformats.org/officeDocument/2006/math">
                    <m:r>
                      <a:rPr lang="fr-FR" sz="2400" b="0" i="1" smtClean="0">
                        <a:latin typeface="Cambria Math" panose="02040503050406030204" pitchFamily="18" charset="0"/>
                      </a:rPr>
                      <m:t>20</m:t>
                    </m:r>
                  </m:oMath>
                </a14:m>
                <a:r>
                  <a:rPr lang="fr-FR" sz="2400" dirty="0"/>
                  <a:t> et </a:t>
                </a:r>
                <a14:m>
                  <m:oMath xmlns:m="http://schemas.openxmlformats.org/officeDocument/2006/math">
                    <m:r>
                      <a:rPr lang="fr-FR" sz="2400" b="0" i="1" smtClean="0">
                        <a:latin typeface="Cambria Math" panose="02040503050406030204" pitchFamily="18" charset="0"/>
                      </a:rPr>
                      <m:t>200</m:t>
                    </m:r>
                  </m:oMath>
                </a14:m>
                <a:r>
                  <a:rPr lang="fr-FR" sz="2400" dirty="0"/>
                  <a:t> la moyenne tronquée est égale à </a:t>
                </a:r>
                <a14:m>
                  <m:oMath xmlns:m="http://schemas.openxmlformats.org/officeDocument/2006/math">
                    <m:r>
                      <a:rPr lang="fr-FR" sz="2400" b="0" i="1" smtClean="0">
                        <a:latin typeface="Cambria Math" panose="02040503050406030204" pitchFamily="18" charset="0"/>
                      </a:rPr>
                      <m:t>77,7</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7" name="Graphique 6" descr="Scie avec un remplissage uni">
            <a:extLst>
              <a:ext uri="{FF2B5EF4-FFF2-40B4-BE49-F238E27FC236}">
                <a16:creationId xmlns:a16="http://schemas.microsoft.com/office/drawing/2014/main" id="{AA0B919E-18E3-B14E-A3D6-AFB133E6B0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49886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375861"/>
              </a:xfrm>
              <a:prstGeom prst="rect">
                <a:avLst/>
              </a:prstGeom>
              <a:noFill/>
            </p:spPr>
            <p:txBody>
              <a:bodyPr wrap="square" rtlCol="0">
                <a:spAutoFit/>
              </a:bodyPr>
              <a:lstStyle/>
              <a:p>
                <a:r>
                  <a:rPr lang="fr-FR" sz="2400" b="1" dirty="0"/>
                  <a:t>Moyenne géométrique : définition</a:t>
                </a:r>
              </a:p>
              <a:p>
                <a:endParaRPr lang="fr-FR" sz="2400" dirty="0"/>
              </a:p>
              <a:p>
                <a:pPr marL="342900" indent="-342900">
                  <a:buFont typeface="Arial" panose="020B0604020202020204" pitchFamily="34" charset="0"/>
                  <a:buChar char="•"/>
                </a:pPr>
                <a:r>
                  <a:rPr lang="fr-FR" sz="2400" dirty="0"/>
                  <a:t>On définit la </a:t>
                </a:r>
                <a:r>
                  <a:rPr lang="fr-FR" sz="2400" b="1" dirty="0"/>
                  <a:t>moyenne géométrique </a:t>
                </a:r>
                <a:r>
                  <a:rPr lang="fr-FR" sz="2400" dirty="0"/>
                  <a:t>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notée </a:t>
                </a:r>
                <a14:m>
                  <m:oMath xmlns:m="http://schemas.openxmlformats.org/officeDocument/2006/math">
                    <m:bar>
                      <m:barPr>
                        <m:pos m:val="top"/>
                        <m:ctrlPr>
                          <a:rPr lang="fr-FR" sz="2400" i="1">
                            <a:latin typeface="Cambria Math" panose="02040503050406030204" pitchFamily="18" charset="0"/>
                          </a:rPr>
                        </m:ctrlPr>
                      </m:bar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𝑔</m:t>
                            </m:r>
                          </m:sub>
                        </m:sSub>
                      </m:e>
                    </m:bar>
                  </m:oMath>
                </a14:m>
                <a:r>
                  <a:rPr lang="fr-FR" sz="2400" dirty="0"/>
                  <a:t>, par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bar>
                        <m:barPr>
                          <m:pos m:val="top"/>
                          <m:ctrlPr>
                            <a:rPr lang="fr-FR" sz="2400" i="1">
                              <a:latin typeface="Cambria Math" panose="02040503050406030204" pitchFamily="18" charset="0"/>
                            </a:rPr>
                          </m:ctrlPr>
                        </m:bar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𝑔</m:t>
                              </m:r>
                            </m:sub>
                          </m:sSub>
                        </m:e>
                      </m:bar>
                      <m:r>
                        <a:rPr lang="fr-FR" sz="2400" i="1">
                          <a:latin typeface="Cambria Math" panose="02040503050406030204" pitchFamily="18" charset="0"/>
                        </a:rPr>
                        <m:t>=</m:t>
                      </m:r>
                      <m:rad>
                        <m:radPr>
                          <m:ctrlPr>
                            <a:rPr lang="fr-FR" sz="2400" i="1" smtClean="0">
                              <a:latin typeface="Cambria Math" panose="02040503050406030204" pitchFamily="18" charset="0"/>
                            </a:rPr>
                          </m:ctrlPr>
                        </m:radPr>
                        <m:deg>
                          <m:r>
                            <m:rPr>
                              <m:brk m:alnAt="7"/>
                            </m:rPr>
                            <a:rPr lang="fr-FR" sz="2400" b="0" i="1" smtClean="0">
                              <a:latin typeface="Cambria Math" panose="02040503050406030204" pitchFamily="18" charset="0"/>
                            </a:rPr>
                            <m:t>𝑛</m:t>
                          </m:r>
                        </m:deg>
                        <m:e>
                          <m:nary>
                            <m:naryPr>
                              <m:chr m:val="∏"/>
                              <m:ctrlPr>
                                <a:rPr lang="fr-FR" sz="240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𝑛</m:t>
                              </m:r>
                            </m:sup>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e>
                          </m:nary>
                        </m:e>
                      </m:rad>
                      <m:r>
                        <a:rPr lang="fr-FR" sz="2400" b="0" i="1" smtClean="0">
                          <a:latin typeface="Cambria Math" panose="02040503050406030204" pitchFamily="18" charset="0"/>
                        </a:rPr>
                        <m:t>=</m:t>
                      </m:r>
                      <m:rad>
                        <m:radPr>
                          <m:ctrlPr>
                            <a:rPr lang="fr-FR" sz="2400" b="0" i="1" smtClean="0">
                              <a:latin typeface="Cambria Math" panose="02040503050406030204" pitchFamily="18" charset="0"/>
                            </a:rPr>
                          </m:ctrlPr>
                        </m:radPr>
                        <m:deg>
                          <m:r>
                            <m:rPr>
                              <m:brk m:alnAt="7"/>
                            </m:rPr>
                            <a:rPr lang="fr-FR" sz="2400" b="0" i="1" smtClean="0">
                              <a:latin typeface="Cambria Math" panose="02040503050406030204" pitchFamily="18" charset="0"/>
                            </a:rPr>
                            <m:t>𝑛</m:t>
                          </m:r>
                        </m:deg>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𝑛</m:t>
                              </m:r>
                            </m:sub>
                          </m:sSub>
                        </m:e>
                      </m:ra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375861"/>
              </a:xfrm>
              <a:prstGeom prst="rect">
                <a:avLst/>
              </a:prstGeom>
              <a:blipFill>
                <a:blip r:embed="rId3"/>
                <a:stretch>
                  <a:fillRect l="-843" t="-1498" b="-47940"/>
                </a:stretch>
              </a:blipFill>
            </p:spPr>
            <p:txBody>
              <a:bodyPr/>
              <a:lstStyle/>
              <a:p>
                <a:r>
                  <a:rPr lang="fr-FR">
                    <a:noFill/>
                  </a:rPr>
                  <a:t> </a:t>
                </a:r>
              </a:p>
            </p:txBody>
          </p:sp>
        </mc:Fallback>
      </mc:AlternateContent>
      <p:pic>
        <p:nvPicPr>
          <p:cNvPr id="6" name="Graphique 5" descr="Nombre d'or avec un remplissage uni">
            <a:extLst>
              <a:ext uri="{FF2B5EF4-FFF2-40B4-BE49-F238E27FC236}">
                <a16:creationId xmlns:a16="http://schemas.microsoft.com/office/drawing/2014/main" id="{183986FB-2505-BC4C-AEE8-938E2694A0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496056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32890"/>
              </a:xfrm>
              <a:prstGeom prst="rect">
                <a:avLst/>
              </a:prstGeom>
              <a:noFill/>
            </p:spPr>
            <p:txBody>
              <a:bodyPr wrap="square" rtlCol="0">
                <a:spAutoFit/>
              </a:bodyPr>
              <a:lstStyle/>
              <a:p>
                <a:r>
                  <a:rPr lang="fr-FR" sz="2400" b="1" dirty="0"/>
                  <a:t>Moyenne géométrique : exemple </a:t>
                </a:r>
              </a:p>
              <a:p>
                <a:endParaRPr lang="fr-FR" sz="2400" dirty="0"/>
              </a:p>
              <a:p>
                <a:pPr marL="342900" indent="-342900">
                  <a:buFont typeface="Arial" panose="020B0604020202020204" pitchFamily="34" charset="0"/>
                  <a:buChar char="•"/>
                </a:pPr>
                <a:r>
                  <a:rPr lang="fr-FR" sz="2400" dirty="0"/>
                  <a:t>Sur les </a:t>
                </a:r>
                <a14:m>
                  <m:oMath xmlns:m="http://schemas.openxmlformats.org/officeDocument/2006/math">
                    <m:r>
                      <a:rPr lang="fr-FR" sz="2400" b="0" i="1" smtClean="0">
                        <a:latin typeface="Cambria Math" panose="02040503050406030204" pitchFamily="18" charset="0"/>
                      </a:rPr>
                      <m:t>6</m:t>
                    </m:r>
                  </m:oMath>
                </a14:m>
                <a:r>
                  <a:rPr lang="fr-FR" sz="2400" dirty="0"/>
                  <a:t> derniers mois les variations mensuelles du Bitcoin sont </a:t>
                </a:r>
                <a14:m>
                  <m:oMath xmlns:m="http://schemas.openxmlformats.org/officeDocument/2006/math">
                    <m:r>
                      <a:rPr lang="fr-FR" sz="2400" b="0" i="0" smtClean="0">
                        <a:latin typeface="Cambria Math" panose="02040503050406030204" pitchFamily="18" charset="0"/>
                      </a:rPr>
                      <m:t>+</m:t>
                    </m:r>
                    <m:r>
                      <a:rPr lang="fr-FR" sz="2400" b="0" i="1" smtClean="0">
                        <a:latin typeface="Cambria Math" panose="02040503050406030204" pitchFamily="18" charset="0"/>
                      </a:rPr>
                      <m:t>39,90%,−7,22%,−18,75%,−16,70%,+12,18%,−2,72%</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déterminer le taux moyen mensuel sur cette période il faut calculer une moyenne géométrique </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ad>
                        <m:radPr>
                          <m:ctrlPr>
                            <a:rPr lang="fr-FR" sz="2400" i="1" smtClean="0">
                              <a:latin typeface="Cambria Math" panose="02040503050406030204" pitchFamily="18" charset="0"/>
                            </a:rPr>
                          </m:ctrlPr>
                        </m:radPr>
                        <m:deg>
                          <m:r>
                            <m:rPr>
                              <m:brk m:alnAt="7"/>
                            </m:rPr>
                            <a:rPr lang="fr-FR" sz="2400" b="0" i="1" smtClean="0">
                              <a:latin typeface="Cambria Math" panose="02040503050406030204" pitchFamily="18" charset="0"/>
                            </a:rPr>
                            <m:t>6</m:t>
                          </m:r>
                        </m:deg>
                        <m:e>
                          <m:r>
                            <a:rPr lang="fr-FR" sz="2400" b="0" i="1" smtClean="0">
                              <a:latin typeface="Cambria Math" panose="02040503050406030204" pitchFamily="18" charset="0"/>
                            </a:rPr>
                            <m:t>1,399×0,9278×0,8125×0,833×1,1218×0,9728</m:t>
                          </m:r>
                        </m:e>
                      </m:rad>
                      <m:r>
                        <a:rPr lang="fr-FR" sz="2400" b="0" i="1" smtClean="0">
                          <a:latin typeface="Cambria Math" panose="02040503050406030204" pitchFamily="18" charset="0"/>
                        </a:rPr>
                        <m:t>≃0,99</m:t>
                      </m:r>
                    </m:oMath>
                  </m:oMathPara>
                </a14:m>
                <a:endParaRPr lang="fr-FR" sz="2400" dirty="0"/>
              </a:p>
              <a:p>
                <a:endParaRPr lang="fr-FR" sz="2400" dirty="0"/>
              </a:p>
              <a:p>
                <a:pPr marL="342900" indent="-342900">
                  <a:buFont typeface="Arial" panose="020B0604020202020204" pitchFamily="34" charset="0"/>
                  <a:buChar char="•"/>
                </a:pPr>
                <a:r>
                  <a:rPr lang="fr-FR" sz="2400" dirty="0"/>
                  <a:t>Ce taux moyen est donc de </a:t>
                </a:r>
                <a14:m>
                  <m:oMath xmlns:m="http://schemas.openxmlformats.org/officeDocument/2006/math">
                    <m:r>
                      <a:rPr lang="fr-FR" sz="2400" b="0" i="1" smtClean="0">
                        <a:latin typeface="Cambria Math" panose="02040503050406030204" pitchFamily="18" charset="0"/>
                      </a:rPr>
                      <m:t>−0,01%</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32890"/>
              </a:xfrm>
              <a:prstGeom prst="rect">
                <a:avLst/>
              </a:prstGeom>
              <a:blipFill>
                <a:blip r:embed="rId3"/>
                <a:stretch>
                  <a:fillRect l="-843" t="-1198" b="-2695"/>
                </a:stretch>
              </a:blipFill>
            </p:spPr>
            <p:txBody>
              <a:bodyPr/>
              <a:lstStyle/>
              <a:p>
                <a:r>
                  <a:rPr lang="fr-FR">
                    <a:noFill/>
                  </a:rPr>
                  <a:t> </a:t>
                </a:r>
              </a:p>
            </p:txBody>
          </p:sp>
        </mc:Fallback>
      </mc:AlternateContent>
    </p:spTree>
    <p:extLst>
      <p:ext uri="{BB962C8B-B14F-4D97-AF65-F5344CB8AC3E}">
        <p14:creationId xmlns:p14="http://schemas.microsoft.com/office/powerpoint/2010/main" val="2569314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25124"/>
              </a:xfrm>
              <a:prstGeom prst="rect">
                <a:avLst/>
              </a:prstGeom>
              <a:noFill/>
            </p:spPr>
            <p:txBody>
              <a:bodyPr wrap="square" rtlCol="0">
                <a:spAutoFit/>
              </a:bodyPr>
              <a:lstStyle/>
              <a:p>
                <a:r>
                  <a:rPr lang="fr-FR" sz="2400" b="1" dirty="0"/>
                  <a:t>Moyenne harmonique : définition</a:t>
                </a:r>
              </a:p>
              <a:p>
                <a:endParaRPr lang="fr-FR" sz="2400" dirty="0"/>
              </a:p>
              <a:p>
                <a:pPr marL="342900" indent="-342900">
                  <a:buFont typeface="Arial" panose="020B0604020202020204" pitchFamily="34" charset="0"/>
                  <a:buChar char="•"/>
                </a:pPr>
                <a:r>
                  <a:rPr lang="fr-FR" sz="2400" dirty="0"/>
                  <a:t>On définit la </a:t>
                </a:r>
                <a:r>
                  <a:rPr lang="fr-FR" sz="2400" b="1" dirty="0"/>
                  <a:t>moyenne harmonique </a:t>
                </a:r>
                <a:r>
                  <a:rPr lang="fr-FR" sz="2400" dirty="0"/>
                  <a:t>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notée </a:t>
                </a:r>
                <a14:m>
                  <m:oMath xmlns:m="http://schemas.openxmlformats.org/officeDocument/2006/math">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b="0" i="1" smtClean="0">
                                <a:latin typeface="Cambria Math" panose="02040503050406030204" pitchFamily="18" charset="0"/>
                              </a:rPr>
                              <m:t>h</m:t>
                            </m:r>
                          </m:sub>
                        </m:sSub>
                      </m:e>
                    </m:bar>
                  </m:oMath>
                </a14:m>
                <a:r>
                  <a:rPr lang="fr-FR" sz="2400" dirty="0"/>
                  <a:t>, par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bar>
                        <m:barPr>
                          <m:pos m:val="top"/>
                          <m:ctrlPr>
                            <a:rPr lang="fr-FR" sz="2400" i="1">
                              <a:latin typeface="Cambria Math" panose="02040503050406030204" pitchFamily="18" charset="0"/>
                            </a:rPr>
                          </m:ctrlPr>
                        </m:bar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b="0" i="1" smtClean="0">
                                  <a:latin typeface="Cambria Math" panose="02040503050406030204" pitchFamily="18" charset="0"/>
                                </a:rPr>
                                <m:t>h</m:t>
                              </m:r>
                            </m:sub>
                          </m:sSub>
                        </m:e>
                      </m:bar>
                      <m:r>
                        <a:rPr lang="fr-FR" sz="2400" i="1">
                          <a:latin typeface="Cambria Math" panose="02040503050406030204" pitchFamily="18" charset="0"/>
                        </a:rPr>
                        <m:t>=</m:t>
                      </m:r>
                      <m:f>
                        <m:fPr>
                          <m:ctrlPr>
                            <a:rPr lang="fr-FR" sz="2400" i="1" smtClean="0">
                              <a:latin typeface="Cambria Math" panose="02040503050406030204" pitchFamily="18" charset="0"/>
                            </a:rPr>
                          </m:ctrlPr>
                        </m:fPr>
                        <m:num>
                          <m:r>
                            <a:rPr lang="fr-FR" sz="2400" b="0" i="1" smtClean="0">
                              <a:latin typeface="Cambria Math" panose="02040503050406030204" pitchFamily="18" charset="0"/>
                            </a:rPr>
                            <m:t>𝑛</m:t>
                          </m:r>
                        </m:num>
                        <m:den>
                          <m:nary>
                            <m:naryPr>
                              <m:chr m:val="∑"/>
                              <m:ctrlPr>
                                <a:rPr lang="fr-FR" sz="240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𝑛</m:t>
                              </m:r>
                            </m:sup>
                            <m:e>
                              <m:f>
                                <m:fPr>
                                  <m:ctrlPr>
                                    <a:rPr lang="fr-FR" sz="2400" i="1" smtClean="0">
                                      <a:latin typeface="Cambria Math" panose="02040503050406030204" pitchFamily="18" charset="0"/>
                                    </a:rPr>
                                  </m:ctrlPr>
                                </m:fPr>
                                <m:num>
                                  <m:r>
                                    <a:rPr lang="fr-FR" sz="2400" b="0" i="1" smtClean="0">
                                      <a:latin typeface="Cambria Math" panose="02040503050406030204" pitchFamily="18" charset="0"/>
                                    </a:rPr>
                                    <m:t>1</m:t>
                                  </m:r>
                                </m:num>
                                <m:den>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den>
                              </m:f>
                            </m:e>
                          </m:nary>
                        </m:den>
                      </m:f>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𝑛</m:t>
                          </m:r>
                        </m:num>
                        <m:den>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1</m:t>
                                  </m:r>
                                </m:sub>
                              </m:sSub>
                            </m:den>
                          </m:f>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2</m:t>
                                  </m:r>
                                </m:sub>
                              </m:sSub>
                            </m:den>
                          </m:f>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𝑛</m:t>
                                  </m:r>
                                </m:sub>
                              </m:sSub>
                            </m:den>
                          </m:f>
                        </m:den>
                      </m:f>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25124"/>
              </a:xfrm>
              <a:prstGeom prst="rect">
                <a:avLst/>
              </a:prstGeom>
              <a:blipFill>
                <a:blip r:embed="rId3"/>
                <a:stretch>
                  <a:fillRect l="-843" t="-1674" b="-21339"/>
                </a:stretch>
              </a:blipFill>
            </p:spPr>
            <p:txBody>
              <a:bodyPr/>
              <a:lstStyle/>
              <a:p>
                <a:r>
                  <a:rPr lang="fr-FR">
                    <a:noFill/>
                  </a:rPr>
                  <a:t> </a:t>
                </a:r>
              </a:p>
            </p:txBody>
          </p:sp>
        </mc:Fallback>
      </mc:AlternateContent>
      <p:pic>
        <p:nvPicPr>
          <p:cNvPr id="5" name="Graphique 4" descr="Note musicale avec un remplissage uni">
            <a:extLst>
              <a:ext uri="{FF2B5EF4-FFF2-40B4-BE49-F238E27FC236}">
                <a16:creationId xmlns:a16="http://schemas.microsoft.com/office/drawing/2014/main" id="{505DF03A-07AA-5E45-8B41-8D7C4FB24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942488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777462"/>
              </a:xfrm>
              <a:prstGeom prst="rect">
                <a:avLst/>
              </a:prstGeom>
              <a:noFill/>
            </p:spPr>
            <p:txBody>
              <a:bodyPr wrap="square" rtlCol="0">
                <a:spAutoFit/>
              </a:bodyPr>
              <a:lstStyle/>
              <a:p>
                <a:r>
                  <a:rPr lang="fr-FR" sz="2400" b="1" dirty="0"/>
                  <a:t>Moyenne harmonique : exemple</a:t>
                </a:r>
              </a:p>
              <a:p>
                <a:endParaRPr lang="fr-FR" sz="2400" dirty="0"/>
              </a:p>
              <a:p>
                <a:pPr marL="342900" indent="-342900">
                  <a:buFont typeface="Arial" panose="020B0604020202020204" pitchFamily="34" charset="0"/>
                  <a:buChar char="•"/>
                </a:pPr>
                <a:r>
                  <a:rPr lang="fr-FR" sz="2400" dirty="0"/>
                  <a:t>Supposons que l’on effectue un trajet aller-retour avec une vitesse de </a:t>
                </a:r>
                <a14:m>
                  <m:oMath xmlns:m="http://schemas.openxmlformats.org/officeDocument/2006/math">
                    <m:r>
                      <a:rPr lang="fr-FR" sz="2400" b="0" i="1" smtClean="0">
                        <a:latin typeface="Cambria Math" panose="02040503050406030204" pitchFamily="18" charset="0"/>
                      </a:rPr>
                      <m:t>20</m:t>
                    </m:r>
                    <m:r>
                      <a:rPr lang="fr-FR" sz="2400" b="0" i="1" smtClean="0">
                        <a:latin typeface="Cambria Math" panose="02040503050406030204" pitchFamily="18" charset="0"/>
                      </a:rPr>
                      <m:t>𝑘𝑚</m:t>
                    </m:r>
                    <m:r>
                      <a:rPr lang="fr-FR" sz="2400" b="0" i="1" smtClean="0">
                        <a:latin typeface="Cambria Math" panose="02040503050406030204" pitchFamily="18" charset="0"/>
                      </a:rPr>
                      <m:t>/</m:t>
                    </m:r>
                    <m:r>
                      <a:rPr lang="fr-FR" sz="2400" b="0" i="1" smtClean="0">
                        <a:latin typeface="Cambria Math" panose="02040503050406030204" pitchFamily="18" charset="0"/>
                      </a:rPr>
                      <m:t>h</m:t>
                    </m:r>
                  </m:oMath>
                </a14:m>
                <a:r>
                  <a:rPr lang="fr-FR" sz="2400" dirty="0"/>
                  <a:t> à l’aller et de </a:t>
                </a:r>
                <a14:m>
                  <m:oMath xmlns:m="http://schemas.openxmlformats.org/officeDocument/2006/math">
                    <m:r>
                      <a:rPr lang="fr-FR" sz="2400" b="0" i="1" smtClean="0">
                        <a:latin typeface="Cambria Math" panose="02040503050406030204" pitchFamily="18" charset="0"/>
                      </a:rPr>
                      <m:t>40</m:t>
                    </m:r>
                    <m:r>
                      <a:rPr lang="fr-FR" sz="2400" b="0" i="1" smtClean="0">
                        <a:latin typeface="Cambria Math" panose="02040503050406030204" pitchFamily="18" charset="0"/>
                      </a:rPr>
                      <m:t>𝑘𝑚</m:t>
                    </m:r>
                    <m:r>
                      <a:rPr lang="fr-FR" sz="2400" b="0" i="1" smtClean="0">
                        <a:latin typeface="Cambria Math" panose="02040503050406030204" pitchFamily="18" charset="0"/>
                      </a:rPr>
                      <m:t>/</m:t>
                    </m:r>
                    <m:r>
                      <a:rPr lang="fr-FR" sz="2400" b="0" i="1" smtClean="0">
                        <a:latin typeface="Cambria Math" panose="02040503050406030204" pitchFamily="18" charset="0"/>
                      </a:rPr>
                      <m:t>h</m:t>
                    </m:r>
                  </m:oMath>
                </a14:m>
                <a:r>
                  <a:rPr lang="fr-FR" sz="2400" dirty="0"/>
                  <a:t> au retour.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calculer la vitesse moyenne sur l’ensemble du trajet, il faut calculer une moyenne harmonique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2</m:t>
                          </m:r>
                        </m:num>
                        <m:den>
                          <m:f>
                            <m:fPr>
                              <m:ctrlPr>
                                <a:rPr lang="fr-FR" sz="240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20</m:t>
                              </m:r>
                            </m:den>
                          </m:f>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40</m:t>
                              </m:r>
                            </m:den>
                          </m:f>
                        </m:den>
                      </m:f>
                      <m:r>
                        <a:rPr lang="fr-FR" sz="2400" b="0" i="1" smtClean="0">
                          <a:latin typeface="Cambria Math" panose="02040503050406030204" pitchFamily="18" charset="0"/>
                        </a:rPr>
                        <m:t>≃26,66</m:t>
                      </m:r>
                    </m:oMath>
                  </m:oMathPara>
                </a14:m>
                <a:endParaRPr lang="fr-FR" sz="2400" dirty="0"/>
              </a:p>
              <a:p>
                <a:endParaRPr lang="fr-FR" sz="2400" dirty="0"/>
              </a:p>
              <a:p>
                <a:pPr marL="342900" indent="-342900">
                  <a:buFont typeface="Arial" panose="020B0604020202020204" pitchFamily="34" charset="0"/>
                  <a:buChar char="•"/>
                </a:pPr>
                <a:r>
                  <a:rPr lang="fr-FR" sz="2400" dirty="0"/>
                  <a:t>La vitesse moyenne est donc de </a:t>
                </a:r>
                <a14:m>
                  <m:oMath xmlns:m="http://schemas.openxmlformats.org/officeDocument/2006/math">
                    <m:r>
                      <a:rPr lang="fr-FR" sz="2400" b="0" i="1" smtClean="0">
                        <a:latin typeface="Cambria Math" panose="02040503050406030204" pitchFamily="18" charset="0"/>
                      </a:rPr>
                      <m:t>26,66</m:t>
                    </m:r>
                    <m:r>
                      <a:rPr lang="fr-FR" sz="2400" b="0" i="1" smtClean="0">
                        <a:latin typeface="Cambria Math" panose="02040503050406030204" pitchFamily="18" charset="0"/>
                      </a:rPr>
                      <m:t>𝑘𝑚</m:t>
                    </m:r>
                    <m:r>
                      <a:rPr lang="fr-FR" sz="2400" b="0" i="1" smtClean="0">
                        <a:latin typeface="Cambria Math" panose="02040503050406030204" pitchFamily="18" charset="0"/>
                      </a:rPr>
                      <m:t>/</m:t>
                    </m:r>
                    <m:r>
                      <a:rPr lang="fr-FR" sz="2400" b="0" i="1" smtClean="0">
                        <a:latin typeface="Cambria Math" panose="02040503050406030204" pitchFamily="18" charset="0"/>
                      </a:rPr>
                      <m:t>h</m:t>
                    </m:r>
                  </m:oMath>
                </a14:m>
                <a:r>
                  <a:rPr lang="fr-FR" sz="2400" dirty="0"/>
                  <a:t> (et non pas </a:t>
                </a:r>
                <a14:m>
                  <m:oMath xmlns:m="http://schemas.openxmlformats.org/officeDocument/2006/math">
                    <m:r>
                      <a:rPr lang="fr-FR" sz="2400" b="0" i="1" smtClean="0">
                        <a:latin typeface="Cambria Math" panose="02040503050406030204" pitchFamily="18" charset="0"/>
                      </a:rPr>
                      <m:t>30</m:t>
                    </m:r>
                    <m:r>
                      <a:rPr lang="fr-FR" sz="2400" b="0" i="1" smtClean="0">
                        <a:latin typeface="Cambria Math" panose="02040503050406030204" pitchFamily="18" charset="0"/>
                      </a:rPr>
                      <m:t>𝑘𝑚</m:t>
                    </m:r>
                    <m:r>
                      <a:rPr lang="fr-FR" sz="2400" b="0" i="1" smtClean="0">
                        <a:latin typeface="Cambria Math" panose="02040503050406030204" pitchFamily="18" charset="0"/>
                      </a:rPr>
                      <m:t>/</m:t>
                    </m:r>
                    <m:r>
                      <a:rPr lang="fr-FR" sz="2400" b="0" i="1" smtClean="0">
                        <a:latin typeface="Cambria Math" panose="02040503050406030204" pitchFamily="18" charset="0"/>
                      </a:rPr>
                      <m:t>h</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777462"/>
              </a:xfrm>
              <a:prstGeom prst="rect">
                <a:avLst/>
              </a:prstGeom>
              <a:blipFill>
                <a:blip r:embed="rId3"/>
                <a:stretch>
                  <a:fillRect l="-843" t="-1061" r="-843" b="-1857"/>
                </a:stretch>
              </a:blipFill>
            </p:spPr>
            <p:txBody>
              <a:bodyPr/>
              <a:lstStyle/>
              <a:p>
                <a:r>
                  <a:rPr lang="fr-FR">
                    <a:noFill/>
                  </a:rPr>
                  <a:t> </a:t>
                </a:r>
              </a:p>
            </p:txBody>
          </p:sp>
        </mc:Fallback>
      </mc:AlternateContent>
    </p:spTree>
    <p:extLst>
      <p:ext uri="{BB962C8B-B14F-4D97-AF65-F5344CB8AC3E}">
        <p14:creationId xmlns:p14="http://schemas.microsoft.com/office/powerpoint/2010/main" val="1980482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Médiane : définition</a:t>
                </a:r>
              </a:p>
              <a:p>
                <a:endParaRPr lang="fr-FR" sz="2400" dirty="0"/>
              </a:p>
              <a:p>
                <a:pPr marL="342900" indent="-342900">
                  <a:buFont typeface="Arial" panose="020B0604020202020204" pitchFamily="34" charset="0"/>
                  <a:buChar char="•"/>
                </a:pPr>
                <a:r>
                  <a:rPr lang="fr-FR" sz="2400" dirty="0"/>
                  <a:t>La médiane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𝑚</m:t>
                        </m:r>
                      </m:e>
                      <m:sub>
                        <m:r>
                          <a:rPr lang="fr-FR" sz="2400" i="1">
                            <a:latin typeface="Cambria Math" panose="02040503050406030204" pitchFamily="18" charset="0"/>
                          </a:rPr>
                          <m:t>𝑒</m:t>
                        </m:r>
                      </m:sub>
                    </m:sSub>
                  </m:oMath>
                </a14:m>
                <a:r>
                  <a:rPr lang="fr-FR" sz="2400" dirty="0"/>
                  <a:t>, est une valeur qui sépare les observations en deux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i="1">
                        <a:latin typeface="Cambria Math" panose="02040503050406030204" pitchFamily="18" charset="0"/>
                      </a:rPr>
                      <m:t>5</m:t>
                    </m:r>
                    <m:r>
                      <a:rPr lang="fr-FR" sz="2400" b="0" i="1" smtClean="0">
                        <a:latin typeface="Cambria Math" panose="02040503050406030204" pitchFamily="18" charset="0"/>
                      </a:rPr>
                      <m:t>0</m:t>
                    </m:r>
                    <m:r>
                      <a:rPr lang="fr-FR" sz="2400" i="1">
                        <a:latin typeface="Cambria Math" panose="02040503050406030204" pitchFamily="18" charset="0"/>
                      </a:rPr>
                      <m:t>%</m:t>
                    </m:r>
                  </m:oMath>
                </a14:m>
                <a:r>
                  <a:rPr lang="fr-FR" sz="2400" dirty="0"/>
                  <a:t> des observations ont une valeur inférieure ou égale à </a:t>
                </a:r>
                <a14:m>
                  <m:oMath xmlns:m="http://schemas.openxmlformats.org/officeDocument/2006/math">
                    <m:sSub>
                      <m:sSubPr>
                        <m:ctrlPr>
                          <a:rPr lang="fr-FR" sz="2400" i="1">
                            <a:latin typeface="Cambria Math" panose="02040503050406030204" pitchFamily="18" charset="0"/>
                          </a:rPr>
                        </m:ctrlPr>
                      </m:sSubPr>
                      <m:e>
                        <m:r>
                          <a:rPr lang="fr-FR" sz="2400" b="0" i="1" smtClean="0">
                            <a:latin typeface="Cambria Math" panose="02040503050406030204" pitchFamily="18" charset="0"/>
                          </a:rPr>
                          <m:t>𝑚</m:t>
                        </m:r>
                      </m:e>
                      <m:sub>
                        <m:r>
                          <a:rPr lang="fr-FR" sz="2400" b="0" i="1" smtClean="0">
                            <a:latin typeface="Cambria Math" panose="02040503050406030204" pitchFamily="18" charset="0"/>
                          </a:rPr>
                          <m:t>𝑒</m:t>
                        </m:r>
                      </m:sub>
                    </m:sSub>
                  </m:oMath>
                </a14:m>
                <a:r>
                  <a:rPr lang="fr-FR" sz="2400" dirty="0"/>
                  <a:t>.</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i="1">
                        <a:latin typeface="Cambria Math" panose="02040503050406030204" pitchFamily="18" charset="0"/>
                      </a:rPr>
                      <m:t>50%</m:t>
                    </m:r>
                  </m:oMath>
                </a14:m>
                <a:r>
                  <a:rPr lang="fr-FR" sz="2400" dirty="0"/>
                  <a:t> des observations ont une valeur supérieure ou égale à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𝑚</m:t>
                        </m:r>
                      </m:e>
                      <m:sub>
                        <m:r>
                          <a:rPr lang="fr-FR" sz="2400" i="1">
                            <a:latin typeface="Cambria Math" panose="02040503050406030204" pitchFamily="18" charset="0"/>
                          </a:rPr>
                          <m:t>𝑒</m:t>
                        </m:r>
                      </m:sub>
                    </m:sSub>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r="-1205" b="-3320"/>
                </a:stretch>
              </a:blipFill>
            </p:spPr>
            <p:txBody>
              <a:bodyPr/>
              <a:lstStyle/>
              <a:p>
                <a:r>
                  <a:rPr lang="fr-FR">
                    <a:noFill/>
                  </a:rPr>
                  <a:t> </a:t>
                </a:r>
              </a:p>
            </p:txBody>
          </p:sp>
        </mc:Fallback>
      </mc:AlternateContent>
      <p:pic>
        <p:nvPicPr>
          <p:cNvPr id="5" name="Graphique 4" descr="Badge avec un remplissage uni">
            <a:extLst>
              <a:ext uri="{FF2B5EF4-FFF2-40B4-BE49-F238E27FC236}">
                <a16:creationId xmlns:a16="http://schemas.microsoft.com/office/drawing/2014/main" id="{ADFA41EA-3292-AB48-9C4A-0BD94EBD1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515347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799455"/>
              </a:xfrm>
              <a:prstGeom prst="rect">
                <a:avLst/>
              </a:prstGeom>
              <a:noFill/>
            </p:spPr>
            <p:txBody>
              <a:bodyPr wrap="square" rtlCol="0">
                <a:spAutoFit/>
              </a:bodyPr>
              <a:lstStyle/>
              <a:p>
                <a:r>
                  <a:rPr lang="fr-FR" sz="2400" b="1" dirty="0"/>
                  <a:t>Médiane : calcul</a:t>
                </a:r>
              </a:p>
              <a:p>
                <a:endParaRPr lang="fr-FR" sz="2400" dirty="0"/>
              </a:p>
              <a:p>
                <a:pPr marL="342900" indent="-342900">
                  <a:buFont typeface="Arial" panose="020B0604020202020204" pitchFamily="34" charset="0"/>
                  <a:buChar char="•"/>
                </a:pPr>
                <a:r>
                  <a:rPr lang="fr-FR" sz="2400" dirty="0"/>
                  <a:t>Pour calculer la médiane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on commence par trier les valeurs par ordre croissant.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a:t>
                </a:r>
                <a:r>
                  <a:rPr lang="fr-FR" sz="2400" b="1" dirty="0"/>
                  <a:t>médiane</a:t>
                </a:r>
                <a:r>
                  <a:rPr lang="fr-FR" sz="2400" dirty="0"/>
                  <a:t> est alors la valeur du “milieu“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𝑛</m:t>
                    </m:r>
                  </m:oMath>
                </a14:m>
                <a:r>
                  <a:rPr lang="fr-FR" sz="2400" dirty="0"/>
                  <a:t> est impair, il s’agit de la valeur d’indice </a:t>
                </a:r>
                <a14:m>
                  <m:oMath xmlns:m="http://schemas.openxmlformats.org/officeDocument/2006/math">
                    <m:f>
                      <m:fPr>
                        <m:ctrlPr>
                          <a:rPr lang="fr-FR" sz="2400" i="1">
                            <a:latin typeface="Cambria Math" panose="02040503050406030204" pitchFamily="18" charset="0"/>
                          </a:rPr>
                        </m:ctrlPr>
                      </m:fPr>
                      <m:num>
                        <m:r>
                          <a:rPr lang="fr-FR" sz="2400" i="1">
                            <a:latin typeface="Cambria Math" panose="02040503050406030204" pitchFamily="18" charset="0"/>
                          </a:rPr>
                          <m:t>𝑛</m:t>
                        </m:r>
                        <m:r>
                          <a:rPr lang="fr-FR" sz="2400" i="1">
                            <a:latin typeface="Cambria Math" panose="02040503050406030204" pitchFamily="18" charset="0"/>
                          </a:rPr>
                          <m:t>+1</m:t>
                        </m:r>
                      </m:num>
                      <m:den>
                        <m:r>
                          <a:rPr lang="fr-FR" sz="2400" i="1">
                            <a:latin typeface="Cambria Math" panose="02040503050406030204" pitchFamily="18" charset="0"/>
                          </a:rPr>
                          <m:t>2</m:t>
                        </m:r>
                      </m:den>
                    </m:f>
                  </m:oMath>
                </a14:m>
                <a:r>
                  <a:rPr lang="fr-FR" sz="2400" dirty="0"/>
                  <a:t>.</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𝑛</m:t>
                    </m:r>
                  </m:oMath>
                </a14:m>
                <a:r>
                  <a:rPr lang="fr-FR" sz="2400" dirty="0"/>
                  <a:t> est pair, toute valeur entre celle d’indice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𝑛</m:t>
                        </m:r>
                      </m:num>
                      <m:den>
                        <m:r>
                          <a:rPr lang="fr-FR" sz="2400" b="0" i="1" smtClean="0">
                            <a:latin typeface="Cambria Math" panose="02040503050406030204" pitchFamily="18" charset="0"/>
                          </a:rPr>
                          <m:t>2</m:t>
                        </m:r>
                      </m:den>
                    </m:f>
                  </m:oMath>
                </a14:m>
                <a:r>
                  <a:rPr lang="fr-FR" sz="2400" dirty="0"/>
                  <a:t> et celle d’indice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𝑛</m:t>
                        </m:r>
                      </m:num>
                      <m:den>
                        <m:r>
                          <a:rPr lang="fr-FR" sz="2400" b="0" i="1" smtClean="0">
                            <a:latin typeface="Cambria Math" panose="02040503050406030204" pitchFamily="18" charset="0"/>
                          </a:rPr>
                          <m:t>2</m:t>
                        </m:r>
                      </m:den>
                    </m:f>
                    <m:r>
                      <a:rPr lang="fr-FR" sz="2400" b="0" i="1" smtClean="0">
                        <a:latin typeface="Cambria Math" panose="02040503050406030204" pitchFamily="18" charset="0"/>
                      </a:rPr>
                      <m:t>+1</m:t>
                    </m:r>
                  </m:oMath>
                </a14:m>
                <a:r>
                  <a:rPr lang="fr-FR" sz="2400" dirty="0"/>
                  <a:t> convient (on utilise alors généralement la moyenne arithmétique de ces deux valeurs).</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799455"/>
              </a:xfrm>
              <a:prstGeom prst="rect">
                <a:avLst/>
              </a:prstGeom>
              <a:blipFill>
                <a:blip r:embed="rId2"/>
                <a:stretch>
                  <a:fillRect l="-843" t="-1055" r="-1566" b="-2111"/>
                </a:stretch>
              </a:blipFill>
            </p:spPr>
            <p:txBody>
              <a:bodyPr/>
              <a:lstStyle/>
              <a:p>
                <a:r>
                  <a:rPr lang="fr-FR">
                    <a:noFill/>
                  </a:rPr>
                  <a:t> </a:t>
                </a:r>
              </a:p>
            </p:txBody>
          </p:sp>
        </mc:Fallback>
      </mc:AlternateContent>
    </p:spTree>
    <p:extLst>
      <p:ext uri="{BB962C8B-B14F-4D97-AF65-F5344CB8AC3E}">
        <p14:creationId xmlns:p14="http://schemas.microsoft.com/office/powerpoint/2010/main" val="164507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Variable quantitative : rappel des définitions</a:t>
            </a:r>
          </a:p>
          <a:p>
            <a:endParaRPr lang="fr-FR" sz="2400" dirty="0"/>
          </a:p>
          <a:p>
            <a:pPr marL="342900" indent="-342900">
              <a:buFont typeface="Arial" panose="020B0604020202020204" pitchFamily="34" charset="0"/>
              <a:buChar char="•"/>
            </a:pPr>
            <a:r>
              <a:rPr lang="fr-FR" sz="2400" dirty="0"/>
              <a:t>Une </a:t>
            </a:r>
            <a:r>
              <a:rPr lang="fr-FR" sz="2400" b="1" dirty="0"/>
              <a:t>variable quantitative </a:t>
            </a:r>
            <a:r>
              <a:rPr lang="fr-FR" sz="2400" dirty="0"/>
              <a:t>est mesurable par des valeurs numériques.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ces valeurs sont isolées les unes des autres (</a:t>
            </a:r>
            <a:r>
              <a:rPr lang="fr-FR" sz="2400" i="1" dirty="0"/>
              <a:t>e.g.</a:t>
            </a:r>
            <a:r>
              <a:rPr lang="fr-FR" sz="2400" dirty="0"/>
              <a:t> nombre d’enfants par famille, nombre de jours de retard, etc.) on dit que la </a:t>
            </a:r>
            <a:r>
              <a:rPr lang="fr-FR" sz="2400" b="1" dirty="0"/>
              <a:t>variable</a:t>
            </a:r>
            <a:r>
              <a:rPr lang="fr-FR" sz="2400" dirty="0"/>
              <a:t> est </a:t>
            </a:r>
            <a:r>
              <a:rPr lang="fr-FR" sz="2400" b="1" dirty="0"/>
              <a:t>quantitative discrète</a:t>
            </a:r>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 ces valeurs sont quelconques au sein d’un intervalle (</a:t>
            </a:r>
            <a:r>
              <a:rPr lang="fr-FR" sz="2400" i="1" dirty="0"/>
              <a:t>e.g.</a:t>
            </a:r>
            <a:r>
              <a:rPr lang="fr-FR" sz="2400" dirty="0"/>
              <a:t> taille, poids, durée, etc.) on parle de </a:t>
            </a:r>
            <a:r>
              <a:rPr lang="fr-FR" sz="2400" b="1" dirty="0"/>
              <a:t>variable quantitative continue</a:t>
            </a:r>
            <a:r>
              <a:rPr lang="fr-FR" sz="2400" dirty="0"/>
              <a:t>.</a:t>
            </a:r>
          </a:p>
        </p:txBody>
      </p:sp>
      <p:pic>
        <p:nvPicPr>
          <p:cNvPr id="4" name="Graphique 3" descr="Retouches et couture avec un remplissage uni">
            <a:extLst>
              <a:ext uri="{FF2B5EF4-FFF2-40B4-BE49-F238E27FC236}">
                <a16:creationId xmlns:a16="http://schemas.microsoft.com/office/drawing/2014/main" id="{473DBF53-939C-8B41-AAD7-94E4FAC51B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58587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710007"/>
              </a:xfrm>
              <a:prstGeom prst="rect">
                <a:avLst/>
              </a:prstGeom>
              <a:noFill/>
            </p:spPr>
            <p:txBody>
              <a:bodyPr wrap="square" rtlCol="0">
                <a:spAutoFit/>
              </a:bodyPr>
              <a:lstStyle/>
              <a:p>
                <a:r>
                  <a:rPr lang="fr-FR" sz="2400" b="1" dirty="0"/>
                  <a:t>Médiane : calcul (suite)</a:t>
                </a:r>
              </a:p>
              <a:p>
                <a:endParaRPr lang="fr-FR" sz="2400" b="1" dirty="0"/>
              </a:p>
              <a:p>
                <a:pPr marL="342900" indent="-342900">
                  <a:buFont typeface="Arial" panose="020B0604020202020204" pitchFamily="34" charset="0"/>
                  <a:buChar char="•"/>
                </a:pPr>
                <a:r>
                  <a:rPr lang="fr-FR" sz="2400" dirty="0"/>
                  <a:t>Si les valeurs sont par exemple</a:t>
                </a:r>
              </a:p>
              <a:p>
                <a:pPr marL="342900" indent="-342900">
                  <a:buFont typeface="Arial" panose="020B0604020202020204" pitchFamily="34" charset="0"/>
                  <a:buChar char="•"/>
                </a:pPr>
                <a:endParaRPr lang="fr-FR" sz="2400" dirty="0"/>
              </a:p>
              <a:p>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1, 3, 3, </m:t>
                      </m:r>
                      <m:r>
                        <a:rPr lang="fr-FR" sz="2400" b="1" i="1" smtClean="0">
                          <a:solidFill>
                            <a:srgbClr val="FF0000"/>
                          </a:solidFill>
                          <a:latin typeface="Cambria Math" panose="02040503050406030204" pitchFamily="18" charset="0"/>
                        </a:rPr>
                        <m:t>𝟔</m:t>
                      </m:r>
                      <m:r>
                        <a:rPr lang="fr-FR" sz="2400" b="0" i="1" smtClean="0">
                          <a:latin typeface="Cambria Math" panose="02040503050406030204" pitchFamily="18" charset="0"/>
                        </a:rPr>
                        <m:t>, 7, 8, 9</m:t>
                      </m:r>
                    </m:oMath>
                  </m:oMathPara>
                </a14:m>
                <a:endParaRPr lang="fr-FR" sz="2400" dirty="0"/>
              </a:p>
              <a:p>
                <a:pPr lvl="1"/>
                <a:r>
                  <a:rPr lang="fr-FR" sz="2400" dirty="0"/>
                  <a:t>la médiane est égale à </a:t>
                </a:r>
                <a14:m>
                  <m:oMath xmlns:m="http://schemas.openxmlformats.org/officeDocument/2006/math">
                    <m:r>
                      <a:rPr lang="fr-FR" sz="2400" b="0" i="1" smtClean="0">
                        <a:latin typeface="Cambria Math" panose="02040503050406030204" pitchFamily="18" charset="0"/>
                      </a:rPr>
                      <m:t>6</m:t>
                    </m:r>
                  </m:oMath>
                </a14:m>
                <a:r>
                  <a:rPr lang="fr-FR" sz="2400" dirty="0"/>
                  <a:t>.</a:t>
                </a:r>
              </a:p>
              <a:p>
                <a:pPr lvl="1"/>
                <a:endParaRPr lang="fr-FR" sz="2400" dirty="0"/>
              </a:p>
              <a:p>
                <a:pPr marL="342900" indent="-342900">
                  <a:buFont typeface="Arial" panose="020B0604020202020204" pitchFamily="34" charset="0"/>
                  <a:buChar char="•"/>
                </a:pPr>
                <a:r>
                  <a:rPr lang="fr-FR" sz="2400" dirty="0"/>
                  <a:t>Si les valeurs sont </a:t>
                </a:r>
              </a:p>
              <a:p>
                <a:endParaRPr lang="fr-FR" sz="2400" dirty="0"/>
              </a:p>
              <a:p>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1, 2, 3, </m:t>
                      </m:r>
                      <m:r>
                        <a:rPr lang="fr-FR" sz="2400" b="1" i="1" smtClean="0">
                          <a:solidFill>
                            <a:srgbClr val="FF0000"/>
                          </a:solidFill>
                          <a:latin typeface="Cambria Math" panose="02040503050406030204" pitchFamily="18" charset="0"/>
                        </a:rPr>
                        <m:t>𝟒</m:t>
                      </m:r>
                      <m:r>
                        <a:rPr lang="fr-FR" sz="2400" b="0" i="1" smtClean="0">
                          <a:latin typeface="Cambria Math" panose="02040503050406030204" pitchFamily="18" charset="0"/>
                        </a:rPr>
                        <m:t>, </m:t>
                      </m:r>
                      <m:r>
                        <a:rPr lang="fr-FR" sz="2400" b="1" i="1" smtClean="0">
                          <a:solidFill>
                            <a:srgbClr val="FF0000"/>
                          </a:solidFill>
                          <a:latin typeface="Cambria Math" panose="02040503050406030204" pitchFamily="18" charset="0"/>
                        </a:rPr>
                        <m:t>𝟓</m:t>
                      </m:r>
                      <m:r>
                        <a:rPr lang="fr-FR" sz="2400" b="0" i="1" smtClean="0">
                          <a:latin typeface="Cambria Math" panose="02040503050406030204" pitchFamily="18" charset="0"/>
                        </a:rPr>
                        <m:t>, 6, 8, 9</m:t>
                      </m:r>
                    </m:oMath>
                  </m:oMathPara>
                </a14:m>
                <a:endParaRPr lang="fr-FR" sz="2400" dirty="0"/>
              </a:p>
              <a:p>
                <a:endParaRPr lang="fr-FR" sz="2400" dirty="0"/>
              </a:p>
              <a:p>
                <a:pPr lvl="1"/>
                <a:r>
                  <a:rPr lang="fr-FR" sz="2400" dirty="0"/>
                  <a:t>la médiane est égale à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4+5</m:t>
                        </m:r>
                      </m:num>
                      <m:den>
                        <m:r>
                          <a:rPr lang="fr-FR" sz="2400" b="0" i="1" smtClean="0">
                            <a:latin typeface="Cambria Math" panose="02040503050406030204" pitchFamily="18" charset="0"/>
                          </a:rPr>
                          <m:t>2</m:t>
                        </m:r>
                      </m:den>
                    </m:f>
                    <m:r>
                      <a:rPr lang="fr-FR" sz="2400" b="0" i="1" smtClean="0">
                        <a:latin typeface="Cambria Math" panose="02040503050406030204" pitchFamily="18" charset="0"/>
                      </a:rPr>
                      <m:t>=4,5</m:t>
                    </m:r>
                  </m:oMath>
                </a14:m>
                <a:r>
                  <a:rPr lang="fr-FR" sz="2400" dirty="0"/>
                  <a:t>.</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710007"/>
              </a:xfrm>
              <a:prstGeom prst="rect">
                <a:avLst/>
              </a:prstGeom>
              <a:blipFill>
                <a:blip r:embed="rId3"/>
                <a:stretch>
                  <a:fillRect l="-927" t="-1036"/>
                </a:stretch>
              </a:blipFill>
            </p:spPr>
            <p:txBody>
              <a:bodyPr/>
              <a:lstStyle/>
              <a:p>
                <a:r>
                  <a:rPr lang="fr-FR">
                    <a:noFill/>
                  </a:rPr>
                  <a:t> </a:t>
                </a:r>
              </a:p>
            </p:txBody>
          </p:sp>
        </mc:Fallback>
      </mc:AlternateContent>
    </p:spTree>
    <p:extLst>
      <p:ext uri="{BB962C8B-B14F-4D97-AF65-F5344CB8AC3E}">
        <p14:creationId xmlns:p14="http://schemas.microsoft.com/office/powerpoint/2010/main" val="2316423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Médiane : propriété</a:t>
            </a:r>
          </a:p>
          <a:p>
            <a:endParaRPr lang="fr-FR" sz="2400" dirty="0"/>
          </a:p>
          <a:p>
            <a:pPr marL="342900" indent="-342900">
              <a:buFont typeface="Arial" panose="020B0604020202020204" pitchFamily="34" charset="0"/>
              <a:buChar char="•"/>
            </a:pPr>
            <a:r>
              <a:rPr lang="fr-FR" sz="2400" dirty="0"/>
              <a:t>La médiane est un paramètre statistique </a:t>
            </a:r>
            <a:r>
              <a:rPr lang="fr-FR" sz="2400" b="1" dirty="0"/>
              <a:t>robuste</a:t>
            </a:r>
            <a:r>
              <a:rPr lang="fr-FR" sz="2400" dirty="0"/>
              <a:t>, elle est peu sensible aux </a:t>
            </a:r>
            <a:r>
              <a:rPr lang="fr-FR" sz="2400" b="1" dirty="0"/>
              <a:t>valeurs extrêmes</a:t>
            </a:r>
            <a:r>
              <a:rPr lang="fr-FR" sz="2400" dirty="0"/>
              <a:t>.</a:t>
            </a:r>
          </a:p>
          <a:p>
            <a:endParaRPr lang="fr-FR" sz="2400" dirty="0"/>
          </a:p>
          <a:p>
            <a:endParaRPr lang="fr-FR" sz="2400" dirty="0"/>
          </a:p>
          <a:p>
            <a:pPr marL="342900" indent="-342900">
              <a:buFont typeface="Arial" panose="020B0604020202020204" pitchFamily="34" charset="0"/>
              <a:buChar char="•"/>
            </a:pPr>
            <a:r>
              <a:rPr lang="fr-FR" sz="2400" dirty="0"/>
              <a:t>Pour des distributions asymétriques (voir la suite pour une définition précise) elle sera également un meilleur paramètre de tendance centrale que la moyenne.</a:t>
            </a:r>
          </a:p>
        </p:txBody>
      </p:sp>
      <p:pic>
        <p:nvPicPr>
          <p:cNvPr id="5" name="Graphique 4" descr="Mille avec un remplissage uni">
            <a:extLst>
              <a:ext uri="{FF2B5EF4-FFF2-40B4-BE49-F238E27FC236}">
                <a16:creationId xmlns:a16="http://schemas.microsoft.com/office/drawing/2014/main" id="{00EF2FE2-FF83-2543-A259-682DF92304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535166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2. Paramètres de tendance centrale.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Médiane : exemple</a:t>
                </a:r>
              </a:p>
              <a:p>
                <a:endParaRPr lang="fr-FR" sz="2400" dirty="0"/>
              </a:p>
              <a:p>
                <a:pPr marL="342900" indent="-342900">
                  <a:buFont typeface="Arial" panose="020B0604020202020204" pitchFamily="34" charset="0"/>
                  <a:buChar char="•"/>
                </a:pPr>
                <a:r>
                  <a:rPr lang="fr-FR" sz="2400" dirty="0"/>
                  <a:t>La médiane de la variable “mass“ est égale à </a:t>
                </a:r>
                <a14:m>
                  <m:oMath xmlns:m="http://schemas.openxmlformats.org/officeDocument/2006/math">
                    <m:r>
                      <a:rPr lang="fr-FR" sz="2400" b="0" i="1" smtClean="0">
                        <a:latin typeface="Cambria Math" panose="02040503050406030204" pitchFamily="18" charset="0"/>
                      </a:rPr>
                      <m:t>79</m:t>
                    </m:r>
                  </m:oMath>
                </a14:m>
                <a:r>
                  <a:rPr lang="fr-FR" sz="2400" dirty="0"/>
                  <a:t>. Très sensiblement inférieure à la moyenne qui vaut </a:t>
                </a:r>
                <a14:m>
                  <m:oMath xmlns:m="http://schemas.openxmlformats.org/officeDocument/2006/math">
                    <m:r>
                      <a:rPr lang="fr-FR" sz="2400" b="0" i="1" smtClean="0">
                        <a:latin typeface="Cambria Math" panose="02040503050406030204" pitchFamily="18" charset="0"/>
                      </a:rPr>
                      <m:t>97,31</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 médiane de la variable “height“ est égale à </a:t>
                </a:r>
                <a14:m>
                  <m:oMath xmlns:m="http://schemas.openxmlformats.org/officeDocument/2006/math">
                    <m:r>
                      <a:rPr lang="fr-FR" sz="2400" b="0" i="1" smtClean="0">
                        <a:latin typeface="Cambria Math" panose="02040503050406030204" pitchFamily="18" charset="0"/>
                      </a:rPr>
                      <m:t>180</m:t>
                    </m:r>
                  </m:oMath>
                </a14:m>
                <a:r>
                  <a:rPr lang="fr-FR" sz="2400" dirty="0"/>
                  <a:t>. Elle est assez proche de la moyenne dont la valeur est </a:t>
                </a:r>
                <a14:m>
                  <m:oMath xmlns:m="http://schemas.openxmlformats.org/officeDocument/2006/math">
                    <m:r>
                      <a:rPr lang="fr-FR" sz="2400" i="1">
                        <a:latin typeface="Cambria Math" panose="02040503050406030204" pitchFamily="18" charset="0"/>
                      </a:rPr>
                      <m:t>174,36</m:t>
                    </m:r>
                  </m:oMath>
                </a14:m>
                <a:r>
                  <a:rPr lang="fr-FR" sz="2400" dirty="0"/>
                  <a:t>. Cela peut s’expliquer par la relative symétrie de la distribution de cette variable.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r="-1205" b="-3320"/>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FD1A046A-C7E4-6641-A1F8-ED4265809C98}"/>
              </a:ext>
            </a:extLst>
          </p:cNvPr>
          <p:cNvPicPr>
            <a:picLocks noChangeAspect="1"/>
          </p:cNvPicPr>
          <p:nvPr/>
        </p:nvPicPr>
        <p:blipFill>
          <a:blip r:embed="rId3"/>
          <a:stretch>
            <a:fillRect/>
          </a:stretch>
        </p:blipFill>
        <p:spPr>
          <a:xfrm>
            <a:off x="4296000" y="4692874"/>
            <a:ext cx="3600000" cy="1800000"/>
          </a:xfrm>
          <a:prstGeom prst="rect">
            <a:avLst/>
          </a:prstGeom>
        </p:spPr>
      </p:pic>
    </p:spTree>
    <p:extLst>
      <p:ext uri="{BB962C8B-B14F-4D97-AF65-F5344CB8AC3E}">
        <p14:creationId xmlns:p14="http://schemas.microsoft.com/office/powerpoint/2010/main" val="1780752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2. Paramètres de tendance centrale.</a:t>
            </a:r>
          </a:p>
        </p:txBody>
      </p:sp>
    </p:spTree>
    <p:extLst>
      <p:ext uri="{BB962C8B-B14F-4D97-AF65-F5344CB8AC3E}">
        <p14:creationId xmlns:p14="http://schemas.microsoft.com/office/powerpoint/2010/main" val="1184467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3. Paramètres de dispersion.</a:t>
            </a:r>
          </a:p>
        </p:txBody>
      </p:sp>
    </p:spTree>
    <p:extLst>
      <p:ext uri="{BB962C8B-B14F-4D97-AF65-F5344CB8AC3E}">
        <p14:creationId xmlns:p14="http://schemas.microsoft.com/office/powerpoint/2010/main" val="296409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r>
                  <a:rPr lang="fr-FR" sz="2400" b="1" dirty="0"/>
                  <a:t>Paramètres de dispersion : objectifs</a:t>
                </a:r>
              </a:p>
              <a:p>
                <a:endParaRPr lang="fr-FR" sz="2400" dirty="0"/>
              </a:p>
              <a:p>
                <a:pPr marL="342900" indent="-342900">
                  <a:buFont typeface="Arial" panose="020B0604020202020204" pitchFamily="34" charset="0"/>
                  <a:buChar char="•"/>
                </a:pPr>
                <a:r>
                  <a:rPr lang="fr-FR" sz="2400" dirty="0"/>
                  <a:t>Les paramètres de tendance centrale permettent de résumer une variable quantitative par une seule valeur mais peuvent s’avérer insuffisants.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Deux séries de valeurs peuvent en effet avoir la même moyenne mais des répartitions de valeurs très différentes.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Par exemple : </a:t>
                </a:r>
                <a14:m>
                  <m:oMath xmlns:m="http://schemas.openxmlformats.org/officeDocument/2006/math">
                    <m:r>
                      <a:rPr lang="fr-FR" sz="2400" i="1" dirty="0" smtClean="0">
                        <a:latin typeface="Cambria Math" panose="02040503050406030204" pitchFamily="18" charset="0"/>
                      </a:rPr>
                      <m:t>7,8,11,12, 13,13,13 </m:t>
                    </m:r>
                  </m:oMath>
                </a14:m>
                <a:r>
                  <a:rPr lang="fr-FR" sz="2400" dirty="0"/>
                  <a:t>et </a:t>
                </a:r>
                <a14:m>
                  <m:oMath xmlns:m="http://schemas.openxmlformats.org/officeDocument/2006/math">
                    <m:r>
                      <a:rPr lang="fr-FR" sz="2400" i="1" dirty="0" smtClean="0">
                        <a:latin typeface="Cambria Math" panose="02040503050406030204" pitchFamily="18" charset="0"/>
                      </a:rPr>
                      <m:t>4,7,9,12,13,13,19</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Les </a:t>
                </a:r>
                <a:r>
                  <a:rPr lang="fr-FR" sz="2400" b="1" dirty="0"/>
                  <a:t>paramètres de dispersion </a:t>
                </a:r>
                <a:r>
                  <a:rPr lang="fr-FR" sz="2400" dirty="0"/>
                  <a:t>vont alors mesurer les écarts entre les valeurs d’une série.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3"/>
                <a:stretch>
                  <a:fillRect l="-843" t="-1120" b="-2241"/>
                </a:stretch>
              </a:blipFill>
            </p:spPr>
            <p:txBody>
              <a:bodyPr/>
              <a:lstStyle/>
              <a:p>
                <a:r>
                  <a:rPr lang="fr-FR">
                    <a:noFill/>
                  </a:rPr>
                  <a:t> </a:t>
                </a:r>
              </a:p>
            </p:txBody>
          </p:sp>
        </mc:Fallback>
      </mc:AlternateContent>
    </p:spTree>
    <p:extLst>
      <p:ext uri="{BB962C8B-B14F-4D97-AF65-F5344CB8AC3E}">
        <p14:creationId xmlns:p14="http://schemas.microsoft.com/office/powerpoint/2010/main" val="284709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791533"/>
              </a:xfrm>
              <a:prstGeom prst="rect">
                <a:avLst/>
              </a:prstGeom>
              <a:noFill/>
            </p:spPr>
            <p:txBody>
              <a:bodyPr wrap="square" rtlCol="0">
                <a:spAutoFit/>
              </a:bodyPr>
              <a:lstStyle/>
              <a:p>
                <a:r>
                  <a:rPr lang="fr-FR" sz="2400" b="1" dirty="0"/>
                  <a:t>Étendue : définition</a:t>
                </a:r>
              </a:p>
              <a:p>
                <a:endParaRPr lang="fr-FR" sz="2400" dirty="0"/>
              </a:p>
              <a:p>
                <a:pPr marL="342900" indent="-342900">
                  <a:buFont typeface="Arial" panose="020B0604020202020204" pitchFamily="34" charset="0"/>
                  <a:buChar char="•"/>
                </a:pPr>
                <a:r>
                  <a:rPr lang="fr-FR" sz="2400" dirty="0"/>
                  <a:t>Paramètre de dispersion le plus basique, il s’agit de la différence entre la plus grande valeur de la variable et la plus petite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𝑒</m:t>
                      </m:r>
                      <m:r>
                        <a:rPr lang="fr-FR" sz="2400" b="0" i="1" smtClean="0">
                          <a:latin typeface="Cambria Math" panose="02040503050406030204" pitchFamily="18" charset="0"/>
                        </a:rPr>
                        <m:t>=</m:t>
                      </m:r>
                      <m:func>
                        <m:funcPr>
                          <m:ctrlPr>
                            <a:rPr lang="fr-FR" sz="2400" b="0" i="1" smtClean="0">
                              <a:latin typeface="Cambria Math" panose="02040503050406030204" pitchFamily="18" charset="0"/>
                            </a:rPr>
                          </m:ctrlPr>
                        </m:funcPr>
                        <m:fName>
                          <m:limLow>
                            <m:limLowPr>
                              <m:ctrlPr>
                                <a:rPr lang="fr-FR" sz="2400" b="0" i="1" smtClean="0">
                                  <a:latin typeface="Cambria Math" panose="02040503050406030204" pitchFamily="18" charset="0"/>
                                </a:rPr>
                              </m:ctrlPr>
                            </m:limLowPr>
                            <m:e>
                              <m:r>
                                <m:rPr>
                                  <m:sty m:val="p"/>
                                </m:rPr>
                                <a:rPr lang="fr-FR" sz="2400" b="0" i="0" smtClean="0">
                                  <a:latin typeface="Cambria Math" panose="02040503050406030204" pitchFamily="18" charset="0"/>
                                </a:rPr>
                                <m:t>max</m:t>
                              </m:r>
                            </m:e>
                            <m:lim>
                              <m:r>
                                <a:rPr lang="fr-FR" sz="2400" b="0" i="1" smtClean="0">
                                  <a:latin typeface="Cambria Math" panose="02040503050406030204" pitchFamily="18" charset="0"/>
                                </a:rPr>
                                <m:t>1≤</m:t>
                              </m:r>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𝑛</m:t>
                              </m:r>
                            </m:lim>
                          </m:limLow>
                        </m:fName>
                        <m:e>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e>
                          </m:d>
                          <m:r>
                            <a:rPr lang="fr-FR" sz="2400" b="0" i="1" smtClean="0">
                              <a:latin typeface="Cambria Math" panose="02040503050406030204" pitchFamily="18" charset="0"/>
                            </a:rPr>
                            <m:t>−</m:t>
                          </m:r>
                          <m:func>
                            <m:funcPr>
                              <m:ctrlPr>
                                <a:rPr lang="fr-FR" sz="2400" b="0" i="1" smtClean="0">
                                  <a:latin typeface="Cambria Math" panose="02040503050406030204" pitchFamily="18" charset="0"/>
                                </a:rPr>
                              </m:ctrlPr>
                            </m:funcPr>
                            <m:fName>
                              <m:limLow>
                                <m:limLowPr>
                                  <m:ctrlPr>
                                    <a:rPr lang="fr-FR" sz="2400" b="0" i="1" smtClean="0">
                                      <a:latin typeface="Cambria Math" panose="02040503050406030204" pitchFamily="18" charset="0"/>
                                    </a:rPr>
                                  </m:ctrlPr>
                                </m:limLowPr>
                                <m:e>
                                  <m:r>
                                    <m:rPr>
                                      <m:sty m:val="p"/>
                                    </m:rPr>
                                    <a:rPr lang="fr-FR" sz="2400" b="0" i="0" smtClean="0">
                                      <a:latin typeface="Cambria Math" panose="02040503050406030204" pitchFamily="18" charset="0"/>
                                    </a:rPr>
                                    <m:t>min</m:t>
                                  </m:r>
                                </m:e>
                                <m:lim>
                                  <m:r>
                                    <a:rPr lang="fr-FR" sz="2400" b="0" i="1" smtClean="0">
                                      <a:latin typeface="Cambria Math" panose="02040503050406030204" pitchFamily="18" charset="0"/>
                                    </a:rPr>
                                    <m:t>1≤</m:t>
                                  </m:r>
                                  <m:r>
                                    <a:rPr lang="fr-FR" sz="2400" b="0" i="1" smtClean="0">
                                      <a:latin typeface="Cambria Math" panose="02040503050406030204" pitchFamily="18" charset="0"/>
                                    </a:rPr>
                                    <m:t>𝑖</m:t>
                                  </m:r>
                                  <m:r>
                                    <a:rPr lang="fr-FR" sz="2400" b="0" i="1" smtClean="0">
                                      <a:latin typeface="Cambria Math" panose="02040503050406030204" pitchFamily="18" charset="0"/>
                                    </a:rPr>
                                    <m:t>≤</m:t>
                                  </m:r>
                                  <m:r>
                                    <a:rPr lang="fr-FR" sz="2400" b="0" i="1" smtClean="0">
                                      <a:latin typeface="Cambria Math" panose="02040503050406030204" pitchFamily="18" charset="0"/>
                                    </a:rPr>
                                    <m:t>𝑛</m:t>
                                  </m:r>
                                </m:lim>
                              </m:limLow>
                            </m:fName>
                            <m:e>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e>
                              </m:d>
                            </m:e>
                          </m:func>
                        </m:e>
                      </m:func>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791533"/>
              </a:xfrm>
              <a:prstGeom prst="rect">
                <a:avLst/>
              </a:prstGeom>
              <a:blipFill>
                <a:blip r:embed="rId2"/>
                <a:stretch>
                  <a:fillRect l="-843" t="-1810" b="-905"/>
                </a:stretch>
              </a:blipFill>
            </p:spPr>
            <p:txBody>
              <a:bodyPr/>
              <a:lstStyle/>
              <a:p>
                <a:r>
                  <a:rPr lang="fr-FR">
                    <a:noFill/>
                  </a:rPr>
                  <a:t> </a:t>
                </a:r>
              </a:p>
            </p:txBody>
          </p:sp>
        </mc:Fallback>
      </mc:AlternateContent>
      <p:pic>
        <p:nvPicPr>
          <p:cNvPr id="5" name="Graphique 4" descr="Règle avec un remplissage uni">
            <a:extLst>
              <a:ext uri="{FF2B5EF4-FFF2-40B4-BE49-F238E27FC236}">
                <a16:creationId xmlns:a16="http://schemas.microsoft.com/office/drawing/2014/main" id="{1CBEFD24-9A1D-9F4E-B848-6C7D32AA9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378563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Étendue : remarque</a:t>
                </a:r>
              </a:p>
              <a:p>
                <a:endParaRPr lang="fr-FR" sz="2400" dirty="0"/>
              </a:p>
              <a:p>
                <a:pPr marL="342900" indent="-342900">
                  <a:buFont typeface="Arial" panose="020B0604020202020204" pitchFamily="34" charset="0"/>
                  <a:buChar char="•"/>
                </a:pPr>
                <a:r>
                  <a:rPr lang="fr-FR" sz="2400" dirty="0"/>
                  <a:t>Ce paramètre est évidemment très sensible aux valeurs extrêmes car il n’est calculé qu’en utilisant les minimum et maximum des valeurs.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la variable “mass“ elle est par exemple égal à </a:t>
                </a:r>
                <a14:m>
                  <m:oMath xmlns:m="http://schemas.openxmlformats.org/officeDocument/2006/math">
                    <m:r>
                      <a:rPr lang="fr-FR" sz="2400" b="0" i="1" smtClean="0">
                        <a:latin typeface="Cambria Math" panose="02040503050406030204" pitchFamily="18" charset="0"/>
                      </a:rPr>
                      <m:t>1343</m:t>
                    </m:r>
                  </m:oMath>
                </a14:m>
                <a:r>
                  <a:rPr lang="fr-FR" sz="2400" dirty="0"/>
                  <a:t> et pour la variable “height“ à </a:t>
                </a:r>
                <a14:m>
                  <m:oMath xmlns:m="http://schemas.openxmlformats.org/officeDocument/2006/math">
                    <m:r>
                      <a:rPr lang="fr-FR" sz="2400" b="0" i="1" smtClean="0">
                        <a:latin typeface="Cambria Math" panose="02040503050406030204" pitchFamily="18" charset="0"/>
                      </a:rPr>
                      <m:t>198</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5" name="Graphique 4" descr="Lutteur de sumo avec un remplissage uni">
            <a:extLst>
              <a:ext uri="{FF2B5EF4-FFF2-40B4-BE49-F238E27FC236}">
                <a16:creationId xmlns:a16="http://schemas.microsoft.com/office/drawing/2014/main" id="{4BE4EDCC-82B6-F948-8382-9A4C9C96C1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525950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55213"/>
              </a:xfrm>
              <a:prstGeom prst="rect">
                <a:avLst/>
              </a:prstGeom>
              <a:noFill/>
            </p:spPr>
            <p:txBody>
              <a:bodyPr wrap="square" rtlCol="0">
                <a:spAutoFit/>
              </a:bodyPr>
              <a:lstStyle/>
              <a:p>
                <a:r>
                  <a:rPr lang="fr-FR" sz="2400" b="1" dirty="0"/>
                  <a:t>Écart absolu moyen : définition</a:t>
                </a:r>
              </a:p>
              <a:p>
                <a:endParaRPr lang="fr-FR" sz="2400" dirty="0"/>
              </a:p>
              <a:p>
                <a:pPr marL="342900" indent="-342900">
                  <a:buFont typeface="Arial" panose="020B0604020202020204" pitchFamily="34" charset="0"/>
                  <a:buChar char="•"/>
                </a:pPr>
                <a:r>
                  <a:rPr lang="fr-FR" sz="2400" dirty="0"/>
                  <a:t>On définit </a:t>
                </a:r>
                <a:r>
                  <a:rPr lang="fr-FR" sz="2400" b="1" dirty="0"/>
                  <a:t>l’écart absolu moyen</a:t>
                </a:r>
                <a:r>
                  <a:rPr lang="fr-FR" sz="2400" dirty="0"/>
                  <a:t>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𝑚𝑎𝑑</m:t>
                        </m:r>
                      </m:e>
                      <m:sub>
                        <m:r>
                          <a:rPr lang="fr-FR" sz="2400" b="0" i="1" smtClean="0">
                            <a:latin typeface="Cambria Math" panose="02040503050406030204" pitchFamily="18" charset="0"/>
                          </a:rPr>
                          <m:t>1</m:t>
                        </m:r>
                      </m:sub>
                    </m:sSub>
                  </m:oMath>
                </a14:m>
                <a:r>
                  <a:rPr lang="fr-FR" sz="2400" dirty="0"/>
                  <a:t>, par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𝑚𝑎𝑑</m:t>
                          </m:r>
                        </m:e>
                        <m:sub>
                          <m:r>
                            <a:rPr lang="fr-FR" sz="2400" b="0" i="1" smtClean="0">
                              <a:latin typeface="Cambria Math" panose="02040503050406030204" pitchFamily="18" charset="0"/>
                            </a:rPr>
                            <m:t>1</m:t>
                          </m:r>
                        </m:sub>
                      </m:sSub>
                      <m:r>
                        <a:rPr lang="fr-FR" sz="2400" i="1">
                          <a:latin typeface="Cambria Math" panose="02040503050406030204" pitchFamily="18" charset="0"/>
                        </a:rPr>
                        <m:t>=</m:t>
                      </m:r>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d>
                            <m:dPr>
                              <m:begChr m:val="|"/>
                              <m:endChr m:val="|"/>
                              <m:ctrlPr>
                                <a:rPr lang="fr-FR" sz="2400" i="1" smtClean="0">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bar>
                                <m:barPr>
                                  <m:pos m:val="top"/>
                                  <m:ctrlPr>
                                    <a:rPr lang="fr-FR" sz="2400" b="0" i="1" smtClean="0">
                                      <a:latin typeface="Cambria Math" panose="02040503050406030204" pitchFamily="18" charset="0"/>
                                    </a:rPr>
                                  </m:ctrlPr>
                                </m:barPr>
                                <m:e>
                                  <m:r>
                                    <a:rPr lang="fr-FR" sz="2400" b="0" i="1" smtClean="0">
                                      <a:latin typeface="Cambria Math" panose="02040503050406030204" pitchFamily="18" charset="0"/>
                                    </a:rPr>
                                    <m:t>𝑥</m:t>
                                  </m:r>
                                </m:e>
                              </m:bar>
                            </m:e>
                          </m:d>
                        </m:e>
                      </m:nary>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Il s’agit de la moyenne des valeurs absolues des écarts à la moyenne.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55213"/>
              </a:xfrm>
              <a:prstGeom prst="rect">
                <a:avLst/>
              </a:prstGeom>
              <a:blipFill>
                <a:blip r:embed="rId3"/>
                <a:stretch>
                  <a:fillRect l="-843" t="-1246" b="-16511"/>
                </a:stretch>
              </a:blipFill>
            </p:spPr>
            <p:txBody>
              <a:bodyPr/>
              <a:lstStyle/>
              <a:p>
                <a:r>
                  <a:rPr lang="fr-FR">
                    <a:noFill/>
                  </a:rPr>
                  <a:t> </a:t>
                </a:r>
              </a:p>
            </p:txBody>
          </p:sp>
        </mc:Fallback>
      </mc:AlternateContent>
    </p:spTree>
    <p:extLst>
      <p:ext uri="{BB962C8B-B14F-4D97-AF65-F5344CB8AC3E}">
        <p14:creationId xmlns:p14="http://schemas.microsoft.com/office/powerpoint/2010/main" val="3400244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Écart absolu médian : définition</a:t>
                </a:r>
              </a:p>
              <a:p>
                <a:endParaRPr lang="fr-FR" sz="2400" dirty="0"/>
              </a:p>
              <a:p>
                <a:pPr marL="342900" indent="-342900">
                  <a:buFont typeface="Arial" panose="020B0604020202020204" pitchFamily="34" charset="0"/>
                  <a:buChar char="•"/>
                </a:pPr>
                <a:r>
                  <a:rPr lang="fr-FR" sz="2400" dirty="0"/>
                  <a:t>On définit </a:t>
                </a:r>
                <a:r>
                  <a:rPr lang="fr-FR" sz="2400" b="1" dirty="0"/>
                  <a:t>l’écart absolu médian</a:t>
                </a:r>
                <a:r>
                  <a:rPr lang="fr-FR" sz="2400" dirty="0"/>
                  <a:t>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𝑚𝑎𝑑</m:t>
                        </m:r>
                      </m:e>
                      <m:sub>
                        <m:r>
                          <a:rPr lang="fr-FR" sz="2400" b="0" i="1" smtClean="0">
                            <a:latin typeface="Cambria Math" panose="02040503050406030204" pitchFamily="18" charset="0"/>
                          </a:rPr>
                          <m:t>2</m:t>
                        </m:r>
                      </m:sub>
                    </m:sSub>
                  </m:oMath>
                </a14:m>
                <a:r>
                  <a:rPr lang="fr-FR" sz="2400" dirty="0"/>
                  <a:t>, par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𝑚𝑎𝑑</m:t>
                          </m:r>
                        </m:e>
                        <m:sub>
                          <m:r>
                            <a:rPr lang="fr-FR" sz="2400" b="0" i="1" smtClean="0">
                              <a:latin typeface="Cambria Math" panose="02040503050406030204" pitchFamily="18" charset="0"/>
                            </a:rPr>
                            <m:t>2</m:t>
                          </m:r>
                        </m:sub>
                      </m:sSub>
                      <m:r>
                        <a:rPr lang="fr-FR" sz="2400" i="1">
                          <a:latin typeface="Cambria Math" panose="02040503050406030204" pitchFamily="18" charset="0"/>
                        </a:rPr>
                        <m:t>=</m:t>
                      </m:r>
                      <m:func>
                        <m:funcPr>
                          <m:ctrlPr>
                            <a:rPr lang="fr-FR" sz="2400" i="1" smtClean="0">
                              <a:latin typeface="Cambria Math" panose="02040503050406030204" pitchFamily="18" charset="0"/>
                            </a:rPr>
                          </m:ctrlPr>
                        </m:funcPr>
                        <m:fName>
                          <m:r>
                            <m:rPr>
                              <m:sty m:val="p"/>
                            </m:rPr>
                            <a:rPr lang="fr-FR" sz="2400" b="0" i="0" smtClean="0">
                              <a:latin typeface="Cambria Math" panose="02040503050406030204" pitchFamily="18" charset="0"/>
                            </a:rPr>
                            <m:t>m</m:t>
                          </m:r>
                          <m:r>
                            <a:rPr lang="fr-FR" sz="2400" b="0" i="0" smtClean="0">
                              <a:latin typeface="Cambria Math" panose="02040503050406030204" pitchFamily="18" charset="0"/>
                            </a:rPr>
                            <m:t>é</m:t>
                          </m:r>
                          <m:r>
                            <m:rPr>
                              <m:sty m:val="p"/>
                            </m:rPr>
                            <a:rPr lang="fr-FR" sz="2400" b="0" i="0" smtClean="0">
                              <a:latin typeface="Cambria Math" panose="02040503050406030204" pitchFamily="18" charset="0"/>
                            </a:rPr>
                            <m:t>diane</m:t>
                          </m:r>
                        </m:fName>
                        <m:e>
                          <m:d>
                            <m:dPr>
                              <m:ctrlPr>
                                <a:rPr lang="fr-FR" sz="2400" i="1" smtClean="0">
                                  <a:latin typeface="Cambria Math" panose="02040503050406030204" pitchFamily="18" charset="0"/>
                                </a:rPr>
                              </m:ctrlPr>
                            </m:dPr>
                            <m:e>
                              <m:d>
                                <m:dPr>
                                  <m:begChr m:val="|"/>
                                  <m:endChr m:val="|"/>
                                  <m:ctrlPr>
                                    <a:rPr lang="fr-FR" sz="2400" i="1" smtClean="0">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𝑚</m:t>
                                      </m:r>
                                    </m:e>
                                    <m:sub>
                                      <m:r>
                                        <a:rPr lang="fr-FR" sz="2400" b="0" i="1" smtClean="0">
                                          <a:latin typeface="Cambria Math" panose="02040503050406030204" pitchFamily="18" charset="0"/>
                                        </a:rPr>
                                        <m:t>𝑒</m:t>
                                      </m:r>
                                    </m:sub>
                                  </m:sSub>
                                </m:e>
                              </m:d>
                            </m:e>
                          </m:d>
                        </m:e>
                      </m:func>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Il s’agit de la médiane des valeurs absolues des écarts à la médiane.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416320"/>
              </a:xfrm>
              <a:prstGeom prst="rect">
                <a:avLst/>
              </a:prstGeom>
              <a:blipFill>
                <a:blip r:embed="rId3"/>
                <a:stretch>
                  <a:fillRect l="-843" t="-1481" b="-3333"/>
                </a:stretch>
              </a:blipFill>
            </p:spPr>
            <p:txBody>
              <a:bodyPr/>
              <a:lstStyle/>
              <a:p>
                <a:r>
                  <a:rPr lang="fr-FR">
                    <a:noFill/>
                  </a:rPr>
                  <a:t> </a:t>
                </a:r>
              </a:p>
            </p:txBody>
          </p:sp>
        </mc:Fallback>
      </mc:AlternateContent>
    </p:spTree>
    <p:extLst>
      <p:ext uri="{BB962C8B-B14F-4D97-AF65-F5344CB8AC3E}">
        <p14:creationId xmlns:p14="http://schemas.microsoft.com/office/powerpoint/2010/main" val="160965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77656"/>
              </a:xfrm>
              <a:prstGeom prst="rect">
                <a:avLst/>
              </a:prstGeom>
              <a:noFill/>
            </p:spPr>
            <p:txBody>
              <a:bodyPr wrap="square" rtlCol="0">
                <a:spAutoFit/>
              </a:bodyPr>
              <a:lstStyle/>
              <a:p>
                <a:r>
                  <a:rPr lang="fr-FR" sz="2400" b="1" dirty="0"/>
                  <a:t>Variable quantitative : notations utilisées dans ce chapitre</a:t>
                </a:r>
              </a:p>
              <a:p>
                <a:endParaRPr lang="fr-FR" sz="2400" dirty="0"/>
              </a:p>
              <a:p>
                <a:pPr marL="342900" indent="-342900">
                  <a:buFont typeface="Arial" panose="020B0604020202020204" pitchFamily="34" charset="0"/>
                  <a:buChar char="•"/>
                </a:pPr>
                <a:r>
                  <a:rPr lang="fr-FR" sz="2400" dirty="0"/>
                  <a:t>Soit </a:t>
                </a:r>
                <a14:m>
                  <m:oMath xmlns:m="http://schemas.openxmlformats.org/officeDocument/2006/math">
                    <m:r>
                      <a:rPr lang="fr-FR" sz="2400" i="1">
                        <a:latin typeface="Cambria Math" panose="02040503050406030204" pitchFamily="18" charset="0"/>
                      </a:rPr>
                      <m:t>𝑋</m:t>
                    </m:r>
                  </m:oMath>
                </a14:m>
                <a:r>
                  <a:rPr lang="fr-FR" sz="2400" dirty="0"/>
                  <a:t> une variable quantitative, discrète ou continue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suppose que l’on dispose d’un échantillon de </a:t>
                </a:r>
                <a14:m>
                  <m:oMath xmlns:m="http://schemas.openxmlformats.org/officeDocument/2006/math">
                    <m:r>
                      <a:rPr lang="fr-FR" sz="2400" i="1">
                        <a:latin typeface="Cambria Math" panose="02040503050406030204" pitchFamily="18" charset="0"/>
                      </a:rPr>
                      <m:t>𝑛</m:t>
                    </m:r>
                  </m:oMath>
                </a14:m>
                <a:r>
                  <a:rPr lang="fr-FR" sz="2400" dirty="0"/>
                  <a:t> observations de cette variable et l’on note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les différentes valeurs mesurées.</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77656"/>
              </a:xfrm>
              <a:prstGeom prst="rect">
                <a:avLst/>
              </a:prstGeom>
              <a:blipFill>
                <a:blip r:embed="rId2"/>
                <a:stretch>
                  <a:fillRect l="-843" t="-1887" b="-4245"/>
                </a:stretch>
              </a:blipFill>
            </p:spPr>
            <p:txBody>
              <a:bodyPr/>
              <a:lstStyle/>
              <a:p>
                <a:r>
                  <a:rPr lang="fr-FR">
                    <a:noFill/>
                  </a:rPr>
                  <a:t> </a:t>
                </a:r>
              </a:p>
            </p:txBody>
          </p:sp>
        </mc:Fallback>
      </mc:AlternateContent>
      <p:pic>
        <p:nvPicPr>
          <p:cNvPr id="5" name="Graphique 4" descr="Bécher avec un remplissage uni">
            <a:extLst>
              <a:ext uri="{FF2B5EF4-FFF2-40B4-BE49-F238E27FC236}">
                <a16:creationId xmlns:a16="http://schemas.microsoft.com/office/drawing/2014/main" id="{8B59DF3F-C9F8-894B-B98A-3DE717F14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46719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55213"/>
              </a:xfrm>
              <a:prstGeom prst="rect">
                <a:avLst/>
              </a:prstGeom>
              <a:noFill/>
            </p:spPr>
            <p:txBody>
              <a:bodyPr wrap="square" rtlCol="0">
                <a:spAutoFit/>
              </a:bodyPr>
              <a:lstStyle/>
              <a:p>
                <a:r>
                  <a:rPr lang="fr-FR" sz="2400" b="1" dirty="0"/>
                  <a:t>Variance : définition</a:t>
                </a:r>
              </a:p>
              <a:p>
                <a:endParaRPr lang="fr-FR" sz="2400" dirty="0"/>
              </a:p>
              <a:p>
                <a:pPr marL="342900" indent="-342900">
                  <a:buFont typeface="Arial" panose="020B0604020202020204" pitchFamily="34" charset="0"/>
                  <a:buChar char="•"/>
                </a:pPr>
                <a:r>
                  <a:rPr lang="fr-FR" sz="2400" dirty="0"/>
                  <a:t>On définit la </a:t>
                </a:r>
                <a:r>
                  <a:rPr lang="fr-FR" sz="2400" b="1" dirty="0"/>
                  <a:t>variance</a:t>
                </a:r>
                <a:r>
                  <a:rPr lang="fr-FR" sz="2400" dirty="0"/>
                  <a:t>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notée </a:t>
                </a:r>
                <a14:m>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𝑠</m:t>
                        </m:r>
                      </m:e>
                      <m:sup>
                        <m:r>
                          <a:rPr lang="fr-FR" sz="2400" b="0" i="1" smtClean="0">
                            <a:latin typeface="Cambria Math" panose="02040503050406030204" pitchFamily="18" charset="0"/>
                          </a:rPr>
                          <m:t>2</m:t>
                        </m:r>
                      </m:sup>
                    </m:sSup>
                  </m:oMath>
                </a14:m>
                <a:r>
                  <a:rPr lang="fr-FR" sz="2400" dirty="0"/>
                  <a:t>, par</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sSup>
                        <m:sSupPr>
                          <m:ctrlPr>
                            <a:rPr lang="fr-FR" sz="2400" i="1" smtClean="0">
                              <a:latin typeface="Cambria Math" panose="02040503050406030204" pitchFamily="18" charset="0"/>
                            </a:rPr>
                          </m:ctrlPr>
                        </m:sSupPr>
                        <m:e>
                          <m:r>
                            <a:rPr lang="fr-FR" sz="2400" b="0" i="1" smtClean="0">
                              <a:latin typeface="Cambria Math" panose="02040503050406030204" pitchFamily="18" charset="0"/>
                            </a:rPr>
                            <m:t>𝑠</m:t>
                          </m:r>
                        </m:e>
                        <m:sup>
                          <m:r>
                            <a:rPr lang="fr-FR" sz="2400" b="0" i="1" smtClean="0">
                              <a:latin typeface="Cambria Math" panose="02040503050406030204" pitchFamily="18" charset="0"/>
                            </a:rPr>
                            <m:t>2</m:t>
                          </m:r>
                        </m:sup>
                      </m:sSup>
                      <m:r>
                        <a:rPr lang="fr-FR" sz="2400" i="1">
                          <a:latin typeface="Cambria Math" panose="02040503050406030204" pitchFamily="18" charset="0"/>
                        </a:rPr>
                        <m:t>=</m:t>
                      </m:r>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r>
                            <a:rPr lang="fr-FR" sz="2400" b="0" i="1" smtClean="0">
                              <a:latin typeface="Cambria Math" panose="02040503050406030204" pitchFamily="18" charset="0"/>
                            </a:rPr>
                            <m:t>−1</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smtClean="0">
                                  <a:latin typeface="Cambria Math" panose="02040503050406030204" pitchFamily="18" charset="0"/>
                                </a:rPr>
                              </m:ctrlPr>
                            </m:sSupPr>
                            <m:e>
                              <m:d>
                                <m:dPr>
                                  <m:ctrlPr>
                                    <a:rPr lang="fr-FR" sz="2400" i="1" smtClean="0">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bar>
                                    <m:barPr>
                                      <m:pos m:val="top"/>
                                      <m:ctrlPr>
                                        <a:rPr lang="fr-FR" sz="2400" b="0" i="1" smtClean="0">
                                          <a:latin typeface="Cambria Math" panose="02040503050406030204" pitchFamily="18" charset="0"/>
                                        </a:rPr>
                                      </m:ctrlPr>
                                    </m:barPr>
                                    <m:e>
                                      <m:r>
                                        <a:rPr lang="fr-FR" sz="2400" b="0" i="1" smtClean="0">
                                          <a:latin typeface="Cambria Math" panose="02040503050406030204" pitchFamily="18" charset="0"/>
                                        </a:rPr>
                                        <m:t>𝑥</m:t>
                                      </m:r>
                                    </m:e>
                                  </m:bar>
                                </m:e>
                              </m:d>
                            </m:e>
                            <m:sup>
                              <m:r>
                                <a:rPr lang="fr-FR" sz="2400" b="0" i="1" smtClean="0">
                                  <a:latin typeface="Cambria Math" panose="02040503050406030204" pitchFamily="18" charset="0"/>
                                </a:rPr>
                                <m:t>2</m:t>
                              </m:r>
                            </m:sup>
                          </m:sSup>
                        </m:e>
                      </m:nary>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Il s’agit de la moyenne des carrés des écarts à la moyenne.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55213"/>
              </a:xfrm>
              <a:prstGeom prst="rect">
                <a:avLst/>
              </a:prstGeom>
              <a:blipFill>
                <a:blip r:embed="rId3"/>
                <a:stretch>
                  <a:fillRect l="-843" t="-1246" b="-16511"/>
                </a:stretch>
              </a:blipFill>
            </p:spPr>
            <p:txBody>
              <a:bodyPr/>
              <a:lstStyle/>
              <a:p>
                <a:r>
                  <a:rPr lang="fr-FR">
                    <a:noFill/>
                  </a:rPr>
                  <a:t> </a:t>
                </a:r>
              </a:p>
            </p:txBody>
          </p:sp>
        </mc:Fallback>
      </mc:AlternateContent>
    </p:spTree>
    <p:extLst>
      <p:ext uri="{BB962C8B-B14F-4D97-AF65-F5344CB8AC3E}">
        <p14:creationId xmlns:p14="http://schemas.microsoft.com/office/powerpoint/2010/main" val="81571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055213"/>
              </a:xfrm>
              <a:prstGeom prst="rect">
                <a:avLst/>
              </a:prstGeom>
              <a:noFill/>
            </p:spPr>
            <p:txBody>
              <a:bodyPr wrap="square" rtlCol="0">
                <a:spAutoFit/>
              </a:bodyPr>
              <a:lstStyle/>
              <a:p>
                <a:r>
                  <a:rPr lang="fr-FR" sz="2400" b="1" dirty="0"/>
                  <a:t>Variance : remarque</a:t>
                </a:r>
              </a:p>
              <a:p>
                <a:endParaRPr lang="fr-FR" sz="2400" dirty="0"/>
              </a:p>
              <a:p>
                <a:pPr marL="342900" indent="-342900">
                  <a:buFont typeface="Arial" panose="020B0604020202020204" pitchFamily="34" charset="0"/>
                  <a:buChar char="•"/>
                </a:pPr>
                <a:r>
                  <a:rPr lang="fr-FR" sz="2400" dirty="0"/>
                  <a:t>La formule de la variance que l’on aurait pu attendre, </a:t>
                </a:r>
                <a:r>
                  <a:rPr lang="fr-FR" sz="2400" i="1" dirty="0"/>
                  <a:t>i.e.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r>
                                    <a:rPr lang="fr-FR" sz="2400" i="1">
                                      <a:latin typeface="Cambria Math" panose="02040503050406030204" pitchFamily="18" charset="0"/>
                                    </a:rPr>
                                    <m:t>−</m:t>
                                  </m:r>
                                  <m:bar>
                                    <m:barPr>
                                      <m:pos m:val="top"/>
                                      <m:ctrlPr>
                                        <a:rPr lang="fr-FR" sz="2400" i="1">
                                          <a:latin typeface="Cambria Math" panose="02040503050406030204" pitchFamily="18" charset="0"/>
                                        </a:rPr>
                                      </m:ctrlPr>
                                    </m:barPr>
                                    <m:e>
                                      <m:r>
                                        <a:rPr lang="fr-FR" sz="2400" i="1">
                                          <a:latin typeface="Cambria Math" panose="02040503050406030204" pitchFamily="18" charset="0"/>
                                        </a:rPr>
                                        <m:t>𝑥</m:t>
                                      </m:r>
                                    </m:e>
                                  </m:bar>
                                </m:e>
                              </m:d>
                            </m:e>
                            <m:sup>
                              <m:r>
                                <a:rPr lang="fr-FR" sz="2400" i="1">
                                  <a:latin typeface="Cambria Math" panose="02040503050406030204" pitchFamily="18" charset="0"/>
                                </a:rPr>
                                <m:t>2</m:t>
                              </m:r>
                            </m:sup>
                          </m:sSup>
                        </m:e>
                      </m:nary>
                    </m:oMath>
                  </m:oMathPara>
                </a14:m>
                <a:endParaRPr lang="fr-FR" sz="2400" dirty="0"/>
              </a:p>
              <a:p>
                <a:endParaRPr lang="fr-FR" sz="2400" dirty="0"/>
              </a:p>
              <a:p>
                <a:pPr lvl="1"/>
                <a:r>
                  <a:rPr lang="fr-FR" sz="2400" dirty="0"/>
                  <a:t>est utilisée lorsque l’étude porte sur la population entière et non un échantillon.</a:t>
                </a:r>
              </a:p>
              <a:p>
                <a:pPr lvl="1"/>
                <a:endParaRPr lang="fr-FR" sz="2400" dirty="0"/>
              </a:p>
              <a:p>
                <a:pPr marL="342900" indent="-342900">
                  <a:buFont typeface="Arial" panose="020B0604020202020204" pitchFamily="34" charset="0"/>
                  <a:buChar char="•"/>
                </a:pPr>
                <a:r>
                  <a:rPr lang="fr-FR" sz="2400" dirty="0"/>
                  <a:t>Dans ce dernier cas elle fournit une estimation “biaisée“.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055213"/>
              </a:xfrm>
              <a:prstGeom prst="rect">
                <a:avLst/>
              </a:prstGeom>
              <a:blipFill>
                <a:blip r:embed="rId2"/>
                <a:stretch>
                  <a:fillRect l="-843" t="-1246" r="-843" b="-7477"/>
                </a:stretch>
              </a:blipFill>
            </p:spPr>
            <p:txBody>
              <a:bodyPr/>
              <a:lstStyle/>
              <a:p>
                <a:r>
                  <a:rPr lang="fr-FR">
                    <a:noFill/>
                  </a:rPr>
                  <a:t> </a:t>
                </a:r>
              </a:p>
            </p:txBody>
          </p:sp>
        </mc:Fallback>
      </mc:AlternateContent>
    </p:spTree>
    <p:extLst>
      <p:ext uri="{BB962C8B-B14F-4D97-AF65-F5344CB8AC3E}">
        <p14:creationId xmlns:p14="http://schemas.microsoft.com/office/powerpoint/2010/main" val="1435092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45192"/>
              </a:xfrm>
              <a:prstGeom prst="rect">
                <a:avLst/>
              </a:prstGeom>
              <a:noFill/>
            </p:spPr>
            <p:txBody>
              <a:bodyPr wrap="square" rtlCol="0">
                <a:spAutoFit/>
              </a:bodyPr>
              <a:lstStyle/>
              <a:p>
                <a:r>
                  <a:rPr lang="fr-FR" sz="2400" b="1" dirty="0"/>
                  <a:t>Écart-type : définition</a:t>
                </a:r>
              </a:p>
              <a:p>
                <a:endParaRPr lang="fr-FR" sz="2400" dirty="0"/>
              </a:p>
              <a:p>
                <a:pPr marL="342900" indent="-342900">
                  <a:buFont typeface="Arial" panose="020B0604020202020204" pitchFamily="34" charset="0"/>
                  <a:buChar char="•"/>
                </a:pPr>
                <a:r>
                  <a:rPr lang="fr-FR" sz="2400" dirty="0"/>
                  <a:t>On définit l’écart-type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 </a:t>
                </a:r>
                <a14:m>
                  <m:oMath xmlns:m="http://schemas.openxmlformats.org/officeDocument/2006/math">
                    <m:r>
                      <a:rPr lang="fr-FR" sz="2400" i="1" dirty="0" smtClean="0">
                        <a:latin typeface="Cambria Math" panose="02040503050406030204" pitchFamily="18" charset="0"/>
                      </a:rPr>
                      <m:t>𝑠</m:t>
                    </m:r>
                  </m:oMath>
                </a14:m>
                <a:r>
                  <a:rPr lang="fr-FR" sz="2400" dirty="0"/>
                  <a:t>, comme étant la racine carrée de la variance, </a:t>
                </a:r>
                <a:r>
                  <a:rPr lang="fr-FR" sz="2400" i="1" dirty="0"/>
                  <a:t>i.e.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𝑠</m:t>
                      </m:r>
                      <m:r>
                        <a:rPr lang="fr-FR" sz="2400" i="1">
                          <a:latin typeface="Cambria Math" panose="02040503050406030204" pitchFamily="18" charset="0"/>
                        </a:rPr>
                        <m:t>=</m:t>
                      </m:r>
                      <m:rad>
                        <m:radPr>
                          <m:degHide m:val="on"/>
                          <m:ctrlPr>
                            <a:rPr lang="fr-FR" sz="2400" i="1" smtClean="0">
                              <a:latin typeface="Cambria Math" panose="02040503050406030204" pitchFamily="18" charset="0"/>
                            </a:rPr>
                          </m:ctrlPr>
                        </m:radPr>
                        <m:deg/>
                        <m:e>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r>
                                <a:rPr lang="fr-FR" sz="2400" i="1">
                                  <a:latin typeface="Cambria Math" panose="02040503050406030204" pitchFamily="18" charset="0"/>
                                </a:rPr>
                                <m:t>−1</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r>
                                        <a:rPr lang="fr-FR" sz="2400" i="1">
                                          <a:latin typeface="Cambria Math" panose="02040503050406030204" pitchFamily="18" charset="0"/>
                                        </a:rPr>
                                        <m:t>−</m:t>
                                      </m:r>
                                      <m:bar>
                                        <m:barPr>
                                          <m:pos m:val="top"/>
                                          <m:ctrlPr>
                                            <a:rPr lang="fr-FR" sz="2400" i="1">
                                              <a:latin typeface="Cambria Math" panose="02040503050406030204" pitchFamily="18" charset="0"/>
                                            </a:rPr>
                                          </m:ctrlPr>
                                        </m:barPr>
                                        <m:e>
                                          <m:r>
                                            <a:rPr lang="fr-FR" sz="2400" i="1">
                                              <a:latin typeface="Cambria Math" panose="02040503050406030204" pitchFamily="18" charset="0"/>
                                            </a:rPr>
                                            <m:t>𝑥</m:t>
                                          </m:r>
                                        </m:e>
                                      </m:bar>
                                    </m:e>
                                  </m:d>
                                </m:e>
                                <m:sup>
                                  <m:r>
                                    <a:rPr lang="fr-FR" sz="2400" i="1">
                                      <a:latin typeface="Cambria Math" panose="02040503050406030204" pitchFamily="18" charset="0"/>
                                    </a:rPr>
                                    <m:t>2</m:t>
                                  </m:r>
                                </m:sup>
                              </m:sSup>
                            </m:e>
                          </m:nary>
                        </m:e>
                      </m:rad>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45192"/>
              </a:xfrm>
              <a:prstGeom prst="rect">
                <a:avLst/>
              </a:prstGeom>
              <a:blipFill>
                <a:blip r:embed="rId2"/>
                <a:stretch>
                  <a:fillRect l="-843" t="-1351" b="-42568"/>
                </a:stretch>
              </a:blipFill>
            </p:spPr>
            <p:txBody>
              <a:bodyPr/>
              <a:lstStyle/>
              <a:p>
                <a:r>
                  <a:rPr lang="fr-FR">
                    <a:noFill/>
                  </a:rPr>
                  <a:t> </a:t>
                </a:r>
              </a:p>
            </p:txBody>
          </p:sp>
        </mc:Fallback>
      </mc:AlternateContent>
    </p:spTree>
    <p:extLst>
      <p:ext uri="{BB962C8B-B14F-4D97-AF65-F5344CB8AC3E}">
        <p14:creationId xmlns:p14="http://schemas.microsoft.com/office/powerpoint/2010/main" val="3949341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Écart-type : remarques</a:t>
            </a:r>
          </a:p>
          <a:p>
            <a:endParaRPr lang="fr-FR" sz="2400" dirty="0"/>
          </a:p>
          <a:p>
            <a:pPr marL="342900" indent="-342900">
              <a:buFont typeface="Arial" panose="020B0604020202020204" pitchFamily="34" charset="0"/>
              <a:buChar char="•"/>
            </a:pPr>
            <a:r>
              <a:rPr lang="fr-FR" sz="2400" dirty="0"/>
              <a:t>Contrairement aux idées reçues l’écart-type est un paramètre difficilement interprétable.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Sa définition est bien moins naturelle que celles des écarts absolus.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aura par contre un rôle essentiel en statistique inférentielle, intervalles de confiance et tests (voir partie 5 de ce chapitre).</a:t>
            </a:r>
          </a:p>
        </p:txBody>
      </p:sp>
      <p:pic>
        <p:nvPicPr>
          <p:cNvPr id="5" name="Graphique 4" descr="Ampoule et engrenage avec un remplissage uni">
            <a:extLst>
              <a:ext uri="{FF2B5EF4-FFF2-40B4-BE49-F238E27FC236}">
                <a16:creationId xmlns:a16="http://schemas.microsoft.com/office/drawing/2014/main" id="{6F7C3653-8586-994A-B114-D3EA29534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988557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r>
                  <a:rPr lang="fr-FR" sz="2400" b="1" dirty="0"/>
                  <a:t>Quartiles : définition</a:t>
                </a:r>
              </a:p>
              <a:p>
                <a:endParaRPr lang="fr-FR" sz="2400" dirty="0"/>
              </a:p>
              <a:p>
                <a:pPr marL="342900" indent="-342900">
                  <a:buFont typeface="Arial" panose="020B0604020202020204" pitchFamily="34" charset="0"/>
                  <a:buChar char="•"/>
                </a:pPr>
                <a:r>
                  <a:rPr lang="fr-FR" sz="2400" dirty="0"/>
                  <a:t>Les </a:t>
                </a:r>
                <a:r>
                  <a:rPr lang="fr-FR" sz="2400" b="1" dirty="0"/>
                  <a:t>quartiles</a:t>
                </a:r>
                <a:r>
                  <a:rPr lang="fr-FR" sz="2400" dirty="0"/>
                  <a:t> 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notés </a:t>
                </a:r>
                <a14:m>
                  <m:oMath xmlns:m="http://schemas.openxmlformats.org/officeDocument/2006/math">
                    <m:sSub>
                      <m:sSubPr>
                        <m:ctrlPr>
                          <a:rPr lang="fr-FR" sz="2400" i="1">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3</m:t>
                        </m:r>
                      </m:sub>
                    </m:sSub>
                  </m:oMath>
                </a14:m>
                <a:r>
                  <a:rPr lang="fr-FR" sz="2400" dirty="0"/>
                  <a:t>, sont des valeurs qui séparent les observations en quatre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25%</m:t>
                    </m:r>
                  </m:oMath>
                </a14:m>
                <a:r>
                  <a:rPr lang="fr-FR" sz="2400" dirty="0"/>
                  <a:t> des observations auront une valeur inférieure ou égale à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1</m:t>
                        </m:r>
                      </m:sub>
                    </m:sSub>
                  </m:oMath>
                </a14:m>
                <a:r>
                  <a:rPr lang="fr-FR" sz="2400" dirty="0"/>
                  <a:t>.</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b="0" i="1" smtClean="0">
                        <a:latin typeface="Cambria Math" panose="02040503050406030204" pitchFamily="18" charset="0"/>
                      </a:rPr>
                      <m:t>50%</m:t>
                    </m:r>
                  </m:oMath>
                </a14:m>
                <a:r>
                  <a:rPr lang="fr-FR" sz="2400" dirty="0"/>
                  <a:t> des observations auront une valeur inférieure ou égale à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𝑄</m:t>
                        </m:r>
                      </m:e>
                      <m:sub>
                        <m:r>
                          <a:rPr lang="fr-FR" sz="2400" b="0" i="1" smtClean="0">
                            <a:latin typeface="Cambria Math" panose="02040503050406030204" pitchFamily="18" charset="0"/>
                          </a:rPr>
                          <m:t>2</m:t>
                        </m:r>
                      </m:sub>
                    </m:sSub>
                  </m:oMath>
                </a14:m>
                <a:r>
                  <a:rPr lang="fr-FR" sz="2400" dirty="0"/>
                  <a:t>.</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14:m>
                  <m:oMath xmlns:m="http://schemas.openxmlformats.org/officeDocument/2006/math">
                    <m:r>
                      <a:rPr lang="fr-FR" sz="2400" i="1" smtClean="0">
                        <a:latin typeface="Cambria Math" panose="02040503050406030204" pitchFamily="18" charset="0"/>
                      </a:rPr>
                      <m:t>7</m:t>
                    </m:r>
                    <m:r>
                      <a:rPr lang="fr-FR" sz="2400" i="1">
                        <a:latin typeface="Cambria Math" panose="02040503050406030204" pitchFamily="18" charset="0"/>
                      </a:rPr>
                      <m:t>5%</m:t>
                    </m:r>
                  </m:oMath>
                </a14:m>
                <a:r>
                  <a:rPr lang="fr-FR" sz="2400" dirty="0"/>
                  <a:t> des observations auront une valeur inférieure ou égale à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𝑄</m:t>
                        </m:r>
                      </m:e>
                      <m:sub>
                        <m:r>
                          <a:rPr lang="fr-FR" sz="2400" b="0" i="1" smtClean="0">
                            <a:latin typeface="Cambria Math" panose="02040503050406030204" pitchFamily="18" charset="0"/>
                          </a:rPr>
                          <m:t>3</m:t>
                        </m:r>
                      </m:sub>
                    </m:sSub>
                  </m:oMath>
                </a14:m>
                <a:r>
                  <a:rPr lang="fr-FR" sz="2400" dirty="0"/>
                  <a:t>.</a:t>
                </a:r>
              </a:p>
              <a:p>
                <a:pPr marL="800100" lvl="1"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définit l’</a:t>
                </a:r>
                <a:r>
                  <a:rPr lang="fr-FR" sz="2400" b="1" dirty="0"/>
                  <a:t>écart interquartile</a:t>
                </a:r>
                <a:r>
                  <a:rPr lang="fr-FR" sz="2400" dirty="0"/>
                  <a:t>, noté </a:t>
                </a:r>
                <a14:m>
                  <m:oMath xmlns:m="http://schemas.openxmlformats.org/officeDocument/2006/math">
                    <m:r>
                      <a:rPr lang="fr-FR" sz="2400" b="0" i="1" smtClean="0">
                        <a:latin typeface="Cambria Math" panose="02040503050406030204" pitchFamily="18" charset="0"/>
                      </a:rPr>
                      <m:t>𝐼𝑄𝑅</m:t>
                    </m:r>
                  </m:oMath>
                </a14:m>
                <a:r>
                  <a:rPr lang="fr-FR" sz="2400" dirty="0"/>
                  <a:t>, comme </a:t>
                </a:r>
                <a14:m>
                  <m:oMath xmlns:m="http://schemas.openxmlformats.org/officeDocument/2006/math">
                    <m:r>
                      <a:rPr lang="fr-FR" sz="2400" i="1">
                        <a:latin typeface="Cambria Math" panose="02040503050406030204" pitchFamily="18" charset="0"/>
                      </a:rPr>
                      <m:t>𝐼𝑄𝑅</m:t>
                    </m:r>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𝑄</m:t>
                        </m:r>
                      </m:e>
                      <m:sub>
                        <m:r>
                          <a:rPr lang="fr-FR" sz="2400" i="1">
                            <a:latin typeface="Cambria Math" panose="02040503050406030204" pitchFamily="18" charset="0"/>
                          </a:rPr>
                          <m:t>3</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𝑄</m:t>
                        </m:r>
                      </m:e>
                      <m:sub>
                        <m:r>
                          <a:rPr lang="fr-FR" sz="2400" i="1">
                            <a:latin typeface="Cambria Math" panose="02040503050406030204" pitchFamily="18" charset="0"/>
                          </a:rPr>
                          <m:t>1</m:t>
                        </m:r>
                      </m:sub>
                    </m:sSub>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524315"/>
              </a:xfrm>
              <a:prstGeom prst="rect">
                <a:avLst/>
              </a:prstGeom>
              <a:blipFill>
                <a:blip r:embed="rId3"/>
                <a:stretch>
                  <a:fillRect l="-843" t="-1120" r="-241" b="-2241"/>
                </a:stretch>
              </a:blipFill>
            </p:spPr>
            <p:txBody>
              <a:bodyPr/>
              <a:lstStyle/>
              <a:p>
                <a:r>
                  <a:rPr lang="fr-FR">
                    <a:noFill/>
                  </a:rPr>
                  <a:t> </a:t>
                </a:r>
              </a:p>
            </p:txBody>
          </p:sp>
        </mc:Fallback>
      </mc:AlternateContent>
    </p:spTree>
    <p:extLst>
      <p:ext uri="{BB962C8B-B14F-4D97-AF65-F5344CB8AC3E}">
        <p14:creationId xmlns:p14="http://schemas.microsoft.com/office/powerpoint/2010/main" val="3679539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Quantiles : définition</a:t>
                </a:r>
              </a:p>
              <a:p>
                <a:endParaRPr lang="fr-FR" sz="2400" dirty="0"/>
              </a:p>
              <a:p>
                <a:pPr marL="342900" indent="-342900">
                  <a:buFont typeface="Arial" panose="020B0604020202020204" pitchFamily="34" charset="0"/>
                  <a:buChar char="•"/>
                </a:pPr>
                <a:r>
                  <a:rPr lang="fr-FR" sz="2400" dirty="0"/>
                  <a:t>On peut définir de la même façon les </a:t>
                </a:r>
                <a:r>
                  <a:rPr lang="fr-FR" sz="2400" b="1" dirty="0"/>
                  <a:t>déciles</a:t>
                </a:r>
                <a:r>
                  <a:rPr lang="fr-FR" sz="2400" dirty="0"/>
                  <a:t> et les </a:t>
                </a:r>
                <a:r>
                  <a:rPr lang="fr-FR" sz="2400" b="1" dirty="0"/>
                  <a:t>centiles</a:t>
                </a:r>
                <a:r>
                  <a:rPr lang="fr-FR" sz="2400" dirty="0"/>
                  <a:t> d’un échantillon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Les </a:t>
                </a:r>
                <a14:m>
                  <m:oMath xmlns:m="http://schemas.openxmlformats.org/officeDocument/2006/math">
                    <m:r>
                      <a:rPr lang="fr-FR" sz="2400" b="0" i="1" smtClean="0">
                        <a:latin typeface="Cambria Math" panose="02040503050406030204" pitchFamily="18" charset="0"/>
                      </a:rPr>
                      <m:t>9</m:t>
                    </m:r>
                  </m:oMath>
                </a14:m>
                <a:r>
                  <a:rPr lang="fr-FR" sz="2400" dirty="0"/>
                  <a:t> déciles, </a:t>
                </a:r>
                <a14:m>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𝐷</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𝐷</m:t>
                        </m:r>
                      </m:e>
                      <m:sub>
                        <m:r>
                          <a:rPr lang="fr-FR" sz="2400" b="0" i="1" smtClean="0">
                            <a:latin typeface="Cambria Math" panose="02040503050406030204" pitchFamily="18" charset="0"/>
                          </a:rPr>
                          <m:t>2</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𝐷</m:t>
                        </m:r>
                      </m:e>
                      <m:sub>
                        <m:r>
                          <a:rPr lang="fr-FR" sz="2400" b="0" i="1" smtClean="0">
                            <a:latin typeface="Cambria Math" panose="02040503050406030204" pitchFamily="18" charset="0"/>
                          </a:rPr>
                          <m:t>9</m:t>
                        </m:r>
                      </m:sub>
                    </m:sSub>
                  </m:oMath>
                </a14:m>
                <a:r>
                  <a:rPr lang="fr-FR" sz="2400" dirty="0"/>
                  <a:t>, séparent l’échantillon en </a:t>
                </a:r>
                <a14:m>
                  <m:oMath xmlns:m="http://schemas.openxmlformats.org/officeDocument/2006/math">
                    <m:r>
                      <a:rPr lang="fr-FR" sz="2400" b="0" i="1" smtClean="0">
                        <a:latin typeface="Cambria Math" panose="02040503050406030204" pitchFamily="18" charset="0"/>
                      </a:rPr>
                      <m:t>10</m:t>
                    </m:r>
                  </m:oMath>
                </a14:m>
                <a:r>
                  <a:rPr lang="fr-FR" sz="2400" dirty="0"/>
                  <a:t> intervalles contenant chacun </a:t>
                </a:r>
                <a14:m>
                  <m:oMath xmlns:m="http://schemas.openxmlformats.org/officeDocument/2006/math">
                    <m:r>
                      <a:rPr lang="fr-FR" sz="2400" b="0" i="1" smtClean="0">
                        <a:latin typeface="Cambria Math" panose="02040503050406030204" pitchFamily="18" charset="0"/>
                      </a:rPr>
                      <m:t>10%</m:t>
                    </m:r>
                  </m:oMath>
                </a14:m>
                <a:r>
                  <a:rPr lang="fr-FR" sz="2400" dirty="0"/>
                  <a:t> des observations.</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Les </a:t>
                </a:r>
                <a14:m>
                  <m:oMath xmlns:m="http://schemas.openxmlformats.org/officeDocument/2006/math">
                    <m:r>
                      <a:rPr lang="fr-FR" sz="2400" i="1">
                        <a:latin typeface="Cambria Math" panose="02040503050406030204" pitchFamily="18" charset="0"/>
                      </a:rPr>
                      <m:t>9</m:t>
                    </m:r>
                    <m:r>
                      <a:rPr lang="fr-FR" sz="2400" b="0" i="1" smtClean="0">
                        <a:latin typeface="Cambria Math" panose="02040503050406030204" pitchFamily="18" charset="0"/>
                      </a:rPr>
                      <m:t>9</m:t>
                    </m:r>
                  </m:oMath>
                </a14:m>
                <a:r>
                  <a:rPr lang="fr-FR" sz="2400" dirty="0"/>
                  <a:t> centiles, </a:t>
                </a:r>
                <a14:m>
                  <m:oMath xmlns:m="http://schemas.openxmlformats.org/officeDocument/2006/math">
                    <m:sSub>
                      <m:sSubPr>
                        <m:ctrlPr>
                          <a:rPr lang="fr-FR" sz="2400" i="1">
                            <a:latin typeface="Cambria Math" panose="02040503050406030204" pitchFamily="18" charset="0"/>
                          </a:rPr>
                        </m:ctrlPr>
                      </m:sSubPr>
                      <m:e>
                        <m:r>
                          <a:rPr lang="fr-FR" sz="2400" b="0" i="1" smtClean="0">
                            <a:latin typeface="Cambria Math" panose="02040503050406030204" pitchFamily="18" charset="0"/>
                          </a:rPr>
                          <m:t>𝐶</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b="0" i="1" smtClean="0">
                            <a:latin typeface="Cambria Math" panose="02040503050406030204" pitchFamily="18" charset="0"/>
                          </a:rPr>
                          <m:t>𝐶</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b="0" i="1" smtClean="0">
                            <a:latin typeface="Cambria Math" panose="02040503050406030204" pitchFamily="18" charset="0"/>
                          </a:rPr>
                          <m:t>𝐶</m:t>
                        </m:r>
                      </m:e>
                      <m:sub>
                        <m:r>
                          <a:rPr lang="fr-FR" sz="2400" i="1">
                            <a:latin typeface="Cambria Math" panose="02040503050406030204" pitchFamily="18" charset="0"/>
                          </a:rPr>
                          <m:t>9</m:t>
                        </m:r>
                        <m:r>
                          <a:rPr lang="fr-FR" sz="2400" b="0" i="1" smtClean="0">
                            <a:latin typeface="Cambria Math" panose="02040503050406030204" pitchFamily="18" charset="0"/>
                          </a:rPr>
                          <m:t>9</m:t>
                        </m:r>
                      </m:sub>
                    </m:sSub>
                  </m:oMath>
                </a14:m>
                <a:r>
                  <a:rPr lang="fr-FR" sz="2400" dirty="0"/>
                  <a:t>, séparent l’échantillon en </a:t>
                </a:r>
                <a14:m>
                  <m:oMath xmlns:m="http://schemas.openxmlformats.org/officeDocument/2006/math">
                    <m:r>
                      <a:rPr lang="fr-FR" sz="2400" i="1">
                        <a:latin typeface="Cambria Math" panose="02040503050406030204" pitchFamily="18" charset="0"/>
                      </a:rPr>
                      <m:t>1</m:t>
                    </m:r>
                    <m:r>
                      <a:rPr lang="fr-FR" sz="2400" b="0" i="1" smtClean="0">
                        <a:latin typeface="Cambria Math" panose="02040503050406030204" pitchFamily="18" charset="0"/>
                      </a:rPr>
                      <m:t>0</m:t>
                    </m:r>
                    <m:r>
                      <a:rPr lang="fr-FR" sz="2400" i="1">
                        <a:latin typeface="Cambria Math" panose="02040503050406030204" pitchFamily="18" charset="0"/>
                      </a:rPr>
                      <m:t>0</m:t>
                    </m:r>
                  </m:oMath>
                </a14:m>
                <a:r>
                  <a:rPr lang="fr-FR" sz="2400" dirty="0"/>
                  <a:t> intervalles contenant chacun </a:t>
                </a:r>
                <a14:m>
                  <m:oMath xmlns:m="http://schemas.openxmlformats.org/officeDocument/2006/math">
                    <m:r>
                      <a:rPr lang="fr-FR" sz="2400" i="1">
                        <a:latin typeface="Cambria Math" panose="02040503050406030204" pitchFamily="18" charset="0"/>
                      </a:rPr>
                      <m:t>1%</m:t>
                    </m:r>
                  </m:oMath>
                </a14:m>
                <a:r>
                  <a:rPr lang="fr-FR" sz="2400" dirty="0"/>
                  <a:t> des observations.</a:t>
                </a:r>
              </a:p>
              <a:p>
                <a:pPr marL="800100" lvl="1"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3"/>
                <a:stretch>
                  <a:fillRect l="-843" t="-1338"/>
                </a:stretch>
              </a:blipFill>
            </p:spPr>
            <p:txBody>
              <a:bodyPr/>
              <a:lstStyle/>
              <a:p>
                <a:r>
                  <a:rPr lang="fr-FR">
                    <a:noFill/>
                  </a:rPr>
                  <a:t> </a:t>
                </a:r>
              </a:p>
            </p:txBody>
          </p:sp>
        </mc:Fallback>
      </mc:AlternateContent>
      <p:pic>
        <p:nvPicPr>
          <p:cNvPr id="5" name="Graphique 4" descr="Ciseaux avec un remplissage uni">
            <a:extLst>
              <a:ext uri="{FF2B5EF4-FFF2-40B4-BE49-F238E27FC236}">
                <a16:creationId xmlns:a16="http://schemas.microsoft.com/office/drawing/2014/main" id="{BD18511D-2422-9E4C-BC48-2718484BA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401636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Comparaison des différents paramètres de dispersion</a:t>
            </a:r>
          </a:p>
        </p:txBody>
      </p:sp>
      <p:graphicFrame>
        <p:nvGraphicFramePr>
          <p:cNvPr id="4" name="Tableau 4">
            <a:extLst>
              <a:ext uri="{FF2B5EF4-FFF2-40B4-BE49-F238E27FC236}">
                <a16:creationId xmlns:a16="http://schemas.microsoft.com/office/drawing/2014/main" id="{636B698D-D5E2-9D4E-BE64-04942EDC5C9B}"/>
              </a:ext>
            </a:extLst>
          </p:cNvPr>
          <p:cNvGraphicFramePr>
            <a:graphicFrameLocks noGrp="1"/>
          </p:cNvGraphicFramePr>
          <p:nvPr>
            <p:extLst>
              <p:ext uri="{D42A27DB-BD31-4B8C-83A1-F6EECF244321}">
                <p14:modId xmlns:p14="http://schemas.microsoft.com/office/powerpoint/2010/main" val="850402275"/>
              </p:ext>
            </p:extLst>
          </p:nvPr>
        </p:nvGraphicFramePr>
        <p:xfrm>
          <a:off x="1595641" y="2692363"/>
          <a:ext cx="9000717" cy="2381442"/>
        </p:xfrm>
        <a:graphic>
          <a:graphicData uri="http://schemas.openxmlformats.org/drawingml/2006/table">
            <a:tbl>
              <a:tblPr firstRow="1" bandRow="1">
                <a:tableStyleId>{5940675A-B579-460E-94D1-54222C63F5DA}</a:tableStyleId>
              </a:tblPr>
              <a:tblGrid>
                <a:gridCol w="3000239">
                  <a:extLst>
                    <a:ext uri="{9D8B030D-6E8A-4147-A177-3AD203B41FA5}">
                      <a16:colId xmlns:a16="http://schemas.microsoft.com/office/drawing/2014/main" val="1879998736"/>
                    </a:ext>
                  </a:extLst>
                </a:gridCol>
                <a:gridCol w="3000239">
                  <a:extLst>
                    <a:ext uri="{9D8B030D-6E8A-4147-A177-3AD203B41FA5}">
                      <a16:colId xmlns:a16="http://schemas.microsoft.com/office/drawing/2014/main" val="300109434"/>
                    </a:ext>
                  </a:extLst>
                </a:gridCol>
                <a:gridCol w="3000239">
                  <a:extLst>
                    <a:ext uri="{9D8B030D-6E8A-4147-A177-3AD203B41FA5}">
                      <a16:colId xmlns:a16="http://schemas.microsoft.com/office/drawing/2014/main" val="3839063952"/>
                    </a:ext>
                  </a:extLst>
                </a:gridCol>
              </a:tblGrid>
              <a:tr h="396907">
                <a:tc>
                  <a:txBody>
                    <a:bodyPr/>
                    <a:lstStyle/>
                    <a:p>
                      <a:pPr algn="ctr"/>
                      <a:r>
                        <a:rPr lang="fr-FR" sz="2000" dirty="0"/>
                        <a:t>Paramètre</a:t>
                      </a:r>
                    </a:p>
                  </a:txBody>
                  <a:tcPr>
                    <a:solidFill>
                      <a:schemeClr val="accent1">
                        <a:lumMod val="20000"/>
                        <a:lumOff val="80000"/>
                      </a:schemeClr>
                    </a:solidFill>
                  </a:tcPr>
                </a:tc>
                <a:tc>
                  <a:txBody>
                    <a:bodyPr/>
                    <a:lstStyle/>
                    <a:p>
                      <a:pPr algn="ctr"/>
                      <a:r>
                        <a:rPr lang="fr-FR" sz="2000" dirty="0"/>
                        <a:t>Robustesse</a:t>
                      </a:r>
                    </a:p>
                  </a:txBody>
                  <a:tcPr>
                    <a:solidFill>
                      <a:schemeClr val="accent1">
                        <a:lumMod val="20000"/>
                        <a:lumOff val="80000"/>
                      </a:schemeClr>
                    </a:solidFill>
                  </a:tcPr>
                </a:tc>
                <a:tc>
                  <a:txBody>
                    <a:bodyPr/>
                    <a:lstStyle/>
                    <a:p>
                      <a:pPr algn="ctr"/>
                      <a:r>
                        <a:rPr lang="fr-FR" sz="2000" dirty="0"/>
                        <a:t>Facilité d’interprétation</a:t>
                      </a:r>
                    </a:p>
                  </a:txBody>
                  <a:tcPr>
                    <a:solidFill>
                      <a:schemeClr val="accent1">
                        <a:lumMod val="20000"/>
                        <a:lumOff val="80000"/>
                      </a:schemeClr>
                    </a:solidFill>
                  </a:tcPr>
                </a:tc>
                <a:extLst>
                  <a:ext uri="{0D108BD9-81ED-4DB2-BD59-A6C34878D82A}">
                    <a16:rowId xmlns:a16="http://schemas.microsoft.com/office/drawing/2014/main" val="2747234233"/>
                  </a:ext>
                </a:extLst>
              </a:tr>
              <a:tr h="396907">
                <a:tc>
                  <a:txBody>
                    <a:bodyPr/>
                    <a:lstStyle/>
                    <a:p>
                      <a:pPr algn="ctr"/>
                      <a:r>
                        <a:rPr lang="fr-FR" sz="2000" dirty="0"/>
                        <a:t>Étendue </a:t>
                      </a:r>
                    </a:p>
                  </a:txBody>
                  <a:tcPr/>
                </a:tc>
                <a:tc>
                  <a:txBody>
                    <a:bodyPr/>
                    <a:lstStyle/>
                    <a:p>
                      <a:pPr algn="ctr"/>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a:t>
                      </a:r>
                    </a:p>
                  </a:txBody>
                  <a:tcPr/>
                </a:tc>
                <a:extLst>
                  <a:ext uri="{0D108BD9-81ED-4DB2-BD59-A6C34878D82A}">
                    <a16:rowId xmlns:a16="http://schemas.microsoft.com/office/drawing/2014/main" val="1215896404"/>
                  </a:ext>
                </a:extLst>
              </a:tr>
              <a:tr h="396907">
                <a:tc>
                  <a:txBody>
                    <a:bodyPr/>
                    <a:lstStyle/>
                    <a:p>
                      <a:pPr algn="ctr"/>
                      <a:r>
                        <a:rPr lang="fr-FR" sz="2000" dirty="0"/>
                        <a:t>Écart absolu moyen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a:t>
                      </a:r>
                    </a:p>
                  </a:txBody>
                  <a:tcPr/>
                </a:tc>
                <a:extLst>
                  <a:ext uri="{0D108BD9-81ED-4DB2-BD59-A6C34878D82A}">
                    <a16:rowId xmlns:a16="http://schemas.microsoft.com/office/drawing/2014/main" val="3502319863"/>
                  </a:ext>
                </a:extLst>
              </a:tr>
              <a:tr h="396907">
                <a:tc>
                  <a:txBody>
                    <a:bodyPr/>
                    <a:lstStyle/>
                    <a:p>
                      <a:pPr algn="ctr"/>
                      <a:r>
                        <a:rPr lang="fr-FR" sz="2000" dirty="0"/>
                        <a:t>Écart absolu médian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a:t>
                      </a:r>
                    </a:p>
                  </a:txBody>
                  <a:tcPr/>
                </a:tc>
                <a:extLst>
                  <a:ext uri="{0D108BD9-81ED-4DB2-BD59-A6C34878D82A}">
                    <a16:rowId xmlns:a16="http://schemas.microsoft.com/office/drawing/2014/main" val="3616454421"/>
                  </a:ext>
                </a:extLst>
              </a:tr>
              <a:tr h="396907">
                <a:tc>
                  <a:txBody>
                    <a:bodyPr/>
                    <a:lstStyle/>
                    <a:p>
                      <a:pPr algn="ctr"/>
                      <a:r>
                        <a:rPr lang="fr-FR" sz="2000" dirty="0"/>
                        <a:t>Écart type</a:t>
                      </a:r>
                    </a:p>
                  </a:txBody>
                  <a:tcPr/>
                </a:tc>
                <a:tc>
                  <a:txBody>
                    <a:bodyPr/>
                    <a:lstStyle/>
                    <a:p>
                      <a:pPr algn="ctr"/>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2000" dirty="0"/>
                    </a:p>
                  </a:txBody>
                  <a:tcPr/>
                </a:tc>
                <a:extLst>
                  <a:ext uri="{0D108BD9-81ED-4DB2-BD59-A6C34878D82A}">
                    <a16:rowId xmlns:a16="http://schemas.microsoft.com/office/drawing/2014/main" val="3635573401"/>
                  </a:ext>
                </a:extLst>
              </a:tr>
              <a:tr h="396907">
                <a:tc>
                  <a:txBody>
                    <a:bodyPr/>
                    <a:lstStyle/>
                    <a:p>
                      <a:pPr algn="ctr"/>
                      <a:r>
                        <a:rPr lang="fr-FR" sz="2000" dirty="0"/>
                        <a:t>Espace interquartile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a:t>
                      </a:r>
                    </a:p>
                  </a:txBody>
                  <a:tcPr/>
                </a:tc>
                <a:extLst>
                  <a:ext uri="{0D108BD9-81ED-4DB2-BD59-A6C34878D82A}">
                    <a16:rowId xmlns:a16="http://schemas.microsoft.com/office/drawing/2014/main" val="354315827"/>
                  </a:ext>
                </a:extLst>
              </a:tr>
            </a:tbl>
          </a:graphicData>
        </a:graphic>
      </p:graphicFrame>
    </p:spTree>
    <p:extLst>
      <p:ext uri="{BB962C8B-B14F-4D97-AF65-F5344CB8AC3E}">
        <p14:creationId xmlns:p14="http://schemas.microsoft.com/office/powerpoint/2010/main" val="2122908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Calcul des différents paramètres : exemples</a:t>
            </a:r>
          </a:p>
        </p:txBody>
      </p:sp>
      <mc:AlternateContent xmlns:mc="http://schemas.openxmlformats.org/markup-compatibility/2006" xmlns:a14="http://schemas.microsoft.com/office/drawing/2010/main">
        <mc:Choice Requires="a14">
          <p:graphicFrame>
            <p:nvGraphicFramePr>
              <p:cNvPr id="4" name="Tableau 4">
                <a:extLst>
                  <a:ext uri="{FF2B5EF4-FFF2-40B4-BE49-F238E27FC236}">
                    <a16:creationId xmlns:a16="http://schemas.microsoft.com/office/drawing/2014/main" id="{D1AB050C-4003-B14D-B995-F6FD12AF8191}"/>
                  </a:ext>
                </a:extLst>
              </p:cNvPr>
              <p:cNvGraphicFramePr>
                <a:graphicFrameLocks noGrp="1"/>
              </p:cNvGraphicFramePr>
              <p:nvPr>
                <p:extLst>
                  <p:ext uri="{D42A27DB-BD31-4B8C-83A1-F6EECF244321}">
                    <p14:modId xmlns:p14="http://schemas.microsoft.com/office/powerpoint/2010/main" val="369250455"/>
                  </p:ext>
                </p:extLst>
              </p:nvPr>
            </p:nvGraphicFramePr>
            <p:xfrm>
              <a:off x="1607238" y="2692800"/>
              <a:ext cx="9000714" cy="2381442"/>
            </p:xfrm>
            <a:graphic>
              <a:graphicData uri="http://schemas.openxmlformats.org/drawingml/2006/table">
                <a:tbl>
                  <a:tblPr firstRow="1" bandRow="1">
                    <a:tableStyleId>{5940675A-B579-460E-94D1-54222C63F5DA}</a:tableStyleId>
                  </a:tblPr>
                  <a:tblGrid>
                    <a:gridCol w="3000238">
                      <a:extLst>
                        <a:ext uri="{9D8B030D-6E8A-4147-A177-3AD203B41FA5}">
                          <a16:colId xmlns:a16="http://schemas.microsoft.com/office/drawing/2014/main" val="1879998736"/>
                        </a:ext>
                      </a:extLst>
                    </a:gridCol>
                    <a:gridCol w="3000238">
                      <a:extLst>
                        <a:ext uri="{9D8B030D-6E8A-4147-A177-3AD203B41FA5}">
                          <a16:colId xmlns:a16="http://schemas.microsoft.com/office/drawing/2014/main" val="300109434"/>
                        </a:ext>
                      </a:extLst>
                    </a:gridCol>
                    <a:gridCol w="3000238">
                      <a:extLst>
                        <a:ext uri="{9D8B030D-6E8A-4147-A177-3AD203B41FA5}">
                          <a16:colId xmlns:a16="http://schemas.microsoft.com/office/drawing/2014/main" val="3839063952"/>
                        </a:ext>
                      </a:extLst>
                    </a:gridCol>
                  </a:tblGrid>
                  <a:tr h="396907">
                    <a:tc>
                      <a:txBody>
                        <a:bodyPr/>
                        <a:lstStyle/>
                        <a:p>
                          <a:pPr algn="ctr"/>
                          <a:r>
                            <a:rPr lang="fr-FR" sz="2000" dirty="0"/>
                            <a:t>Paramètre</a:t>
                          </a:r>
                        </a:p>
                      </a:txBody>
                      <a:tcPr>
                        <a:solidFill>
                          <a:schemeClr val="accent1">
                            <a:lumMod val="20000"/>
                            <a:lumOff val="80000"/>
                          </a:schemeClr>
                        </a:solidFill>
                      </a:tcPr>
                    </a:tc>
                    <a:tc>
                      <a:txBody>
                        <a:bodyPr/>
                        <a:lstStyle/>
                        <a:p>
                          <a:pPr algn="ctr"/>
                          <a:r>
                            <a:rPr lang="fr-FR" sz="2000" dirty="0"/>
                            <a:t>Variable “height“</a:t>
                          </a:r>
                        </a:p>
                      </a:txBody>
                      <a:tcPr>
                        <a:solidFill>
                          <a:schemeClr val="accent1">
                            <a:lumMod val="20000"/>
                            <a:lumOff val="80000"/>
                          </a:schemeClr>
                        </a:solidFill>
                      </a:tcPr>
                    </a:tc>
                    <a:tc>
                      <a:txBody>
                        <a:bodyPr/>
                        <a:lstStyle/>
                        <a:p>
                          <a:pPr algn="ctr"/>
                          <a:r>
                            <a:rPr lang="fr-FR" sz="2000" dirty="0"/>
                            <a:t>Variable “mass“</a:t>
                          </a:r>
                        </a:p>
                      </a:txBody>
                      <a:tcPr>
                        <a:solidFill>
                          <a:schemeClr val="accent1">
                            <a:lumMod val="20000"/>
                            <a:lumOff val="80000"/>
                          </a:schemeClr>
                        </a:solidFill>
                      </a:tcPr>
                    </a:tc>
                    <a:extLst>
                      <a:ext uri="{0D108BD9-81ED-4DB2-BD59-A6C34878D82A}">
                        <a16:rowId xmlns:a16="http://schemas.microsoft.com/office/drawing/2014/main" val="2747234233"/>
                      </a:ext>
                    </a:extLst>
                  </a:tr>
                  <a:tr h="396907">
                    <a:tc>
                      <a:txBody>
                        <a:bodyPr/>
                        <a:lstStyle/>
                        <a:p>
                          <a:pPr algn="ctr"/>
                          <a:r>
                            <a:rPr lang="fr-FR" sz="2000" dirty="0"/>
                            <a:t>Étendue </a:t>
                          </a:r>
                        </a:p>
                      </a:txBody>
                      <a:tcPr/>
                    </a:tc>
                    <a:tc>
                      <a:txBody>
                        <a:bodyPr/>
                        <a:lstStyle/>
                        <a:p>
                          <a:pPr algn="ct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198</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1343</m:t>
                                </m:r>
                              </m:oMath>
                            </m:oMathPara>
                          </a14:m>
                          <a:endParaRPr lang="fr-FR" sz="2000" dirty="0"/>
                        </a:p>
                      </a:txBody>
                      <a:tcPr/>
                    </a:tc>
                    <a:extLst>
                      <a:ext uri="{0D108BD9-81ED-4DB2-BD59-A6C34878D82A}">
                        <a16:rowId xmlns:a16="http://schemas.microsoft.com/office/drawing/2014/main" val="1215896404"/>
                      </a:ext>
                    </a:extLst>
                  </a:tr>
                  <a:tr h="396907">
                    <a:tc>
                      <a:txBody>
                        <a:bodyPr/>
                        <a:lstStyle/>
                        <a:p>
                          <a:pPr algn="ctr"/>
                          <a:r>
                            <a:rPr lang="fr-FR" sz="2000" dirty="0"/>
                            <a:t>Écart absolu moyen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23,25</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51,28</m:t>
                                </m:r>
                              </m:oMath>
                            </m:oMathPara>
                          </a14:m>
                          <a:endParaRPr lang="fr-FR" sz="2000" dirty="0"/>
                        </a:p>
                      </a:txBody>
                      <a:tcPr/>
                    </a:tc>
                    <a:extLst>
                      <a:ext uri="{0D108BD9-81ED-4DB2-BD59-A6C34878D82A}">
                        <a16:rowId xmlns:a16="http://schemas.microsoft.com/office/drawing/2014/main" val="3502319863"/>
                      </a:ext>
                    </a:extLst>
                  </a:tr>
                  <a:tr h="396907">
                    <a:tc>
                      <a:txBody>
                        <a:bodyPr/>
                        <a:lstStyle/>
                        <a:p>
                          <a:pPr algn="ctr"/>
                          <a:r>
                            <a:rPr lang="fr-FR" sz="2000" dirty="0"/>
                            <a:t>Écart absolu médian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13</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11</m:t>
                                </m:r>
                              </m:oMath>
                            </m:oMathPara>
                          </a14:m>
                          <a:endParaRPr lang="fr-FR" sz="2000" dirty="0"/>
                        </a:p>
                      </a:txBody>
                      <a:tcPr/>
                    </a:tc>
                    <a:extLst>
                      <a:ext uri="{0D108BD9-81ED-4DB2-BD59-A6C34878D82A}">
                        <a16:rowId xmlns:a16="http://schemas.microsoft.com/office/drawing/2014/main" val="3616454421"/>
                      </a:ext>
                    </a:extLst>
                  </a:tr>
                  <a:tr h="396907">
                    <a:tc>
                      <a:txBody>
                        <a:bodyPr/>
                        <a:lstStyle/>
                        <a:p>
                          <a:pPr algn="ctr"/>
                          <a:r>
                            <a:rPr lang="fr-FR" sz="2000" dirty="0"/>
                            <a:t>Écart type</a:t>
                          </a:r>
                        </a:p>
                      </a:txBody>
                      <a:tcPr/>
                    </a:tc>
                    <a:tc>
                      <a:txBody>
                        <a:bodyPr/>
                        <a:lstStyle/>
                        <a:p>
                          <a:pPr algn="ct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34,77</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169,46</m:t>
                                </m:r>
                              </m:oMath>
                            </m:oMathPara>
                          </a14:m>
                          <a:endParaRPr lang="fr-FR" sz="2000" dirty="0"/>
                        </a:p>
                      </a:txBody>
                      <a:tcPr/>
                    </a:tc>
                    <a:extLst>
                      <a:ext uri="{0D108BD9-81ED-4DB2-BD59-A6C34878D82A}">
                        <a16:rowId xmlns:a16="http://schemas.microsoft.com/office/drawing/2014/main" val="3635573401"/>
                      </a:ext>
                    </a:extLst>
                  </a:tr>
                  <a:tr h="396907">
                    <a:tc>
                      <a:txBody>
                        <a:bodyPr/>
                        <a:lstStyle/>
                        <a:p>
                          <a:pPr algn="ctr"/>
                          <a:r>
                            <a:rPr lang="fr-FR" sz="2000" dirty="0"/>
                            <a:t>Espace interquartile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24</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28,9</m:t>
                                </m:r>
                              </m:oMath>
                            </m:oMathPara>
                          </a14:m>
                          <a:endParaRPr lang="fr-FR" sz="2000" dirty="0"/>
                        </a:p>
                      </a:txBody>
                      <a:tcPr/>
                    </a:tc>
                    <a:extLst>
                      <a:ext uri="{0D108BD9-81ED-4DB2-BD59-A6C34878D82A}">
                        <a16:rowId xmlns:a16="http://schemas.microsoft.com/office/drawing/2014/main" val="354315827"/>
                      </a:ext>
                    </a:extLst>
                  </a:tr>
                </a:tbl>
              </a:graphicData>
            </a:graphic>
          </p:graphicFrame>
        </mc:Choice>
        <mc:Fallback xmlns="">
          <p:graphicFrame>
            <p:nvGraphicFramePr>
              <p:cNvPr id="4" name="Tableau 4">
                <a:extLst>
                  <a:ext uri="{FF2B5EF4-FFF2-40B4-BE49-F238E27FC236}">
                    <a16:creationId xmlns:a16="http://schemas.microsoft.com/office/drawing/2014/main" id="{D1AB050C-4003-B14D-B995-F6FD12AF8191}"/>
                  </a:ext>
                </a:extLst>
              </p:cNvPr>
              <p:cNvGraphicFramePr>
                <a:graphicFrameLocks noGrp="1"/>
              </p:cNvGraphicFramePr>
              <p:nvPr>
                <p:extLst>
                  <p:ext uri="{D42A27DB-BD31-4B8C-83A1-F6EECF244321}">
                    <p14:modId xmlns:p14="http://schemas.microsoft.com/office/powerpoint/2010/main" val="369250455"/>
                  </p:ext>
                </p:extLst>
              </p:nvPr>
            </p:nvGraphicFramePr>
            <p:xfrm>
              <a:off x="1607238" y="2692800"/>
              <a:ext cx="9000714" cy="2381442"/>
            </p:xfrm>
            <a:graphic>
              <a:graphicData uri="http://schemas.openxmlformats.org/drawingml/2006/table">
                <a:tbl>
                  <a:tblPr firstRow="1" bandRow="1">
                    <a:tableStyleId>{5940675A-B579-460E-94D1-54222C63F5DA}</a:tableStyleId>
                  </a:tblPr>
                  <a:tblGrid>
                    <a:gridCol w="3000238">
                      <a:extLst>
                        <a:ext uri="{9D8B030D-6E8A-4147-A177-3AD203B41FA5}">
                          <a16:colId xmlns:a16="http://schemas.microsoft.com/office/drawing/2014/main" val="1879998736"/>
                        </a:ext>
                      </a:extLst>
                    </a:gridCol>
                    <a:gridCol w="3000238">
                      <a:extLst>
                        <a:ext uri="{9D8B030D-6E8A-4147-A177-3AD203B41FA5}">
                          <a16:colId xmlns:a16="http://schemas.microsoft.com/office/drawing/2014/main" val="300109434"/>
                        </a:ext>
                      </a:extLst>
                    </a:gridCol>
                    <a:gridCol w="3000238">
                      <a:extLst>
                        <a:ext uri="{9D8B030D-6E8A-4147-A177-3AD203B41FA5}">
                          <a16:colId xmlns:a16="http://schemas.microsoft.com/office/drawing/2014/main" val="3839063952"/>
                        </a:ext>
                      </a:extLst>
                    </a:gridCol>
                  </a:tblGrid>
                  <a:tr h="396907">
                    <a:tc>
                      <a:txBody>
                        <a:bodyPr/>
                        <a:lstStyle/>
                        <a:p>
                          <a:pPr algn="ctr"/>
                          <a:r>
                            <a:rPr lang="fr-FR" sz="2000" dirty="0"/>
                            <a:t>Paramètre</a:t>
                          </a:r>
                        </a:p>
                      </a:txBody>
                      <a:tcPr>
                        <a:solidFill>
                          <a:schemeClr val="accent1">
                            <a:lumMod val="20000"/>
                            <a:lumOff val="80000"/>
                          </a:schemeClr>
                        </a:solidFill>
                      </a:tcPr>
                    </a:tc>
                    <a:tc>
                      <a:txBody>
                        <a:bodyPr/>
                        <a:lstStyle/>
                        <a:p>
                          <a:pPr algn="ctr"/>
                          <a:r>
                            <a:rPr lang="fr-FR" sz="2000" dirty="0"/>
                            <a:t>Variable “height“</a:t>
                          </a:r>
                        </a:p>
                      </a:txBody>
                      <a:tcPr>
                        <a:solidFill>
                          <a:schemeClr val="accent1">
                            <a:lumMod val="20000"/>
                            <a:lumOff val="80000"/>
                          </a:schemeClr>
                        </a:solidFill>
                      </a:tcPr>
                    </a:tc>
                    <a:tc>
                      <a:txBody>
                        <a:bodyPr/>
                        <a:lstStyle/>
                        <a:p>
                          <a:pPr algn="ctr"/>
                          <a:r>
                            <a:rPr lang="fr-FR" sz="2000" dirty="0"/>
                            <a:t>Variable “mass“</a:t>
                          </a:r>
                        </a:p>
                      </a:txBody>
                      <a:tcPr>
                        <a:solidFill>
                          <a:schemeClr val="accent1">
                            <a:lumMod val="20000"/>
                            <a:lumOff val="80000"/>
                          </a:schemeClr>
                        </a:solidFill>
                      </a:tcPr>
                    </a:tc>
                    <a:extLst>
                      <a:ext uri="{0D108BD9-81ED-4DB2-BD59-A6C34878D82A}">
                        <a16:rowId xmlns:a16="http://schemas.microsoft.com/office/drawing/2014/main" val="2747234233"/>
                      </a:ext>
                    </a:extLst>
                  </a:tr>
                  <a:tr h="396907">
                    <a:tc>
                      <a:txBody>
                        <a:bodyPr/>
                        <a:lstStyle/>
                        <a:p>
                          <a:pPr algn="ctr"/>
                          <a:r>
                            <a:rPr lang="fr-FR" sz="2000" dirty="0"/>
                            <a:t>Étendue </a:t>
                          </a:r>
                        </a:p>
                      </a:txBody>
                      <a:tcPr/>
                    </a:tc>
                    <a:tc>
                      <a:txBody>
                        <a:bodyPr/>
                        <a:lstStyle/>
                        <a:p>
                          <a:endParaRPr lang="fr-FR"/>
                        </a:p>
                      </a:txBody>
                      <a:tcPr>
                        <a:blipFill>
                          <a:blip r:embed="rId2"/>
                          <a:stretch>
                            <a:fillRect l="-100847" t="-106250" r="-100847" b="-418750"/>
                          </a:stretch>
                        </a:blipFill>
                      </a:tcPr>
                    </a:tc>
                    <a:tc>
                      <a:txBody>
                        <a:bodyPr/>
                        <a:lstStyle/>
                        <a:p>
                          <a:endParaRPr lang="fr-FR"/>
                        </a:p>
                      </a:txBody>
                      <a:tcPr>
                        <a:blipFill>
                          <a:blip r:embed="rId2"/>
                          <a:stretch>
                            <a:fillRect l="-200000" t="-106250" r="-422" b="-418750"/>
                          </a:stretch>
                        </a:blipFill>
                      </a:tcPr>
                    </a:tc>
                    <a:extLst>
                      <a:ext uri="{0D108BD9-81ED-4DB2-BD59-A6C34878D82A}">
                        <a16:rowId xmlns:a16="http://schemas.microsoft.com/office/drawing/2014/main" val="1215896404"/>
                      </a:ext>
                    </a:extLst>
                  </a:tr>
                  <a:tr h="396907">
                    <a:tc>
                      <a:txBody>
                        <a:bodyPr/>
                        <a:lstStyle/>
                        <a:p>
                          <a:pPr algn="ctr"/>
                          <a:r>
                            <a:rPr lang="fr-FR" sz="2000" dirty="0"/>
                            <a:t>Écart absolu moyen</a:t>
                          </a:r>
                        </a:p>
                      </a:txBody>
                      <a:tcPr/>
                    </a:tc>
                    <a:tc>
                      <a:txBody>
                        <a:bodyPr/>
                        <a:lstStyle/>
                        <a:p>
                          <a:endParaRPr lang="fr-FR"/>
                        </a:p>
                      </a:txBody>
                      <a:tcPr>
                        <a:blipFill>
                          <a:blip r:embed="rId2"/>
                          <a:stretch>
                            <a:fillRect l="-100847" t="-212903" r="-100847" b="-332258"/>
                          </a:stretch>
                        </a:blipFill>
                      </a:tcPr>
                    </a:tc>
                    <a:tc>
                      <a:txBody>
                        <a:bodyPr/>
                        <a:lstStyle/>
                        <a:p>
                          <a:endParaRPr lang="fr-FR"/>
                        </a:p>
                      </a:txBody>
                      <a:tcPr>
                        <a:blipFill>
                          <a:blip r:embed="rId2"/>
                          <a:stretch>
                            <a:fillRect l="-200000" t="-212903" r="-422" b="-332258"/>
                          </a:stretch>
                        </a:blipFill>
                      </a:tcPr>
                    </a:tc>
                    <a:extLst>
                      <a:ext uri="{0D108BD9-81ED-4DB2-BD59-A6C34878D82A}">
                        <a16:rowId xmlns:a16="http://schemas.microsoft.com/office/drawing/2014/main" val="3502319863"/>
                      </a:ext>
                    </a:extLst>
                  </a:tr>
                  <a:tr h="396907">
                    <a:tc>
                      <a:txBody>
                        <a:bodyPr/>
                        <a:lstStyle/>
                        <a:p>
                          <a:pPr algn="ctr"/>
                          <a:r>
                            <a:rPr lang="fr-FR" sz="2000" dirty="0"/>
                            <a:t>Écart absolu médian</a:t>
                          </a:r>
                        </a:p>
                      </a:txBody>
                      <a:tcPr/>
                    </a:tc>
                    <a:tc>
                      <a:txBody>
                        <a:bodyPr/>
                        <a:lstStyle/>
                        <a:p>
                          <a:endParaRPr lang="fr-FR"/>
                        </a:p>
                      </a:txBody>
                      <a:tcPr>
                        <a:blipFill>
                          <a:blip r:embed="rId2"/>
                          <a:stretch>
                            <a:fillRect l="-100847" t="-312903" r="-100847" b="-232258"/>
                          </a:stretch>
                        </a:blipFill>
                      </a:tcPr>
                    </a:tc>
                    <a:tc>
                      <a:txBody>
                        <a:bodyPr/>
                        <a:lstStyle/>
                        <a:p>
                          <a:endParaRPr lang="fr-FR"/>
                        </a:p>
                      </a:txBody>
                      <a:tcPr>
                        <a:blipFill>
                          <a:blip r:embed="rId2"/>
                          <a:stretch>
                            <a:fillRect l="-200000" t="-312903" r="-422" b="-232258"/>
                          </a:stretch>
                        </a:blipFill>
                      </a:tcPr>
                    </a:tc>
                    <a:extLst>
                      <a:ext uri="{0D108BD9-81ED-4DB2-BD59-A6C34878D82A}">
                        <a16:rowId xmlns:a16="http://schemas.microsoft.com/office/drawing/2014/main" val="3616454421"/>
                      </a:ext>
                    </a:extLst>
                  </a:tr>
                  <a:tr h="396907">
                    <a:tc>
                      <a:txBody>
                        <a:bodyPr/>
                        <a:lstStyle/>
                        <a:p>
                          <a:pPr algn="ctr"/>
                          <a:r>
                            <a:rPr lang="fr-FR" sz="2000" dirty="0"/>
                            <a:t>Écart type</a:t>
                          </a:r>
                        </a:p>
                      </a:txBody>
                      <a:tcPr/>
                    </a:tc>
                    <a:tc>
                      <a:txBody>
                        <a:bodyPr/>
                        <a:lstStyle/>
                        <a:p>
                          <a:endParaRPr lang="fr-FR"/>
                        </a:p>
                      </a:txBody>
                      <a:tcPr>
                        <a:blipFill>
                          <a:blip r:embed="rId2"/>
                          <a:stretch>
                            <a:fillRect l="-100847" t="-400000" r="-100847" b="-125000"/>
                          </a:stretch>
                        </a:blipFill>
                      </a:tcPr>
                    </a:tc>
                    <a:tc>
                      <a:txBody>
                        <a:bodyPr/>
                        <a:lstStyle/>
                        <a:p>
                          <a:endParaRPr lang="fr-FR"/>
                        </a:p>
                      </a:txBody>
                      <a:tcPr>
                        <a:blipFill>
                          <a:blip r:embed="rId2"/>
                          <a:stretch>
                            <a:fillRect l="-200000" t="-400000" r="-422" b="-125000"/>
                          </a:stretch>
                        </a:blipFill>
                      </a:tcPr>
                    </a:tc>
                    <a:extLst>
                      <a:ext uri="{0D108BD9-81ED-4DB2-BD59-A6C34878D82A}">
                        <a16:rowId xmlns:a16="http://schemas.microsoft.com/office/drawing/2014/main" val="3635573401"/>
                      </a:ext>
                    </a:extLst>
                  </a:tr>
                  <a:tr h="396907">
                    <a:tc>
                      <a:txBody>
                        <a:bodyPr/>
                        <a:lstStyle/>
                        <a:p>
                          <a:pPr algn="ctr"/>
                          <a:r>
                            <a:rPr lang="fr-FR" sz="2000" dirty="0"/>
                            <a:t>Espace interquartile</a:t>
                          </a:r>
                        </a:p>
                      </a:txBody>
                      <a:tcPr/>
                    </a:tc>
                    <a:tc>
                      <a:txBody>
                        <a:bodyPr/>
                        <a:lstStyle/>
                        <a:p>
                          <a:endParaRPr lang="fr-FR"/>
                        </a:p>
                      </a:txBody>
                      <a:tcPr>
                        <a:blipFill>
                          <a:blip r:embed="rId2"/>
                          <a:stretch>
                            <a:fillRect l="-100847" t="-516129" r="-100847" b="-29032"/>
                          </a:stretch>
                        </a:blipFill>
                      </a:tcPr>
                    </a:tc>
                    <a:tc>
                      <a:txBody>
                        <a:bodyPr/>
                        <a:lstStyle/>
                        <a:p>
                          <a:endParaRPr lang="fr-FR"/>
                        </a:p>
                      </a:txBody>
                      <a:tcPr>
                        <a:blipFill>
                          <a:blip r:embed="rId2"/>
                          <a:stretch>
                            <a:fillRect l="-200000" t="-516129" r="-422" b="-29032"/>
                          </a:stretch>
                        </a:blipFill>
                      </a:tcPr>
                    </a:tc>
                    <a:extLst>
                      <a:ext uri="{0D108BD9-81ED-4DB2-BD59-A6C34878D82A}">
                        <a16:rowId xmlns:a16="http://schemas.microsoft.com/office/drawing/2014/main" val="354315827"/>
                      </a:ext>
                    </a:extLst>
                  </a:tr>
                </a:tbl>
              </a:graphicData>
            </a:graphic>
          </p:graphicFrame>
        </mc:Fallback>
      </mc:AlternateContent>
    </p:spTree>
    <p:extLst>
      <p:ext uri="{BB962C8B-B14F-4D97-AF65-F5344CB8AC3E}">
        <p14:creationId xmlns:p14="http://schemas.microsoft.com/office/powerpoint/2010/main" val="2912122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Paramètres de dispersion relative : principe</a:t>
            </a:r>
          </a:p>
          <a:p>
            <a:endParaRPr lang="fr-FR" sz="2400" dirty="0"/>
          </a:p>
          <a:p>
            <a:pPr marL="342900" indent="-342900">
              <a:buFont typeface="Arial" panose="020B0604020202020204" pitchFamily="34" charset="0"/>
              <a:buChar char="•"/>
            </a:pPr>
            <a:r>
              <a:rPr lang="fr-FR" sz="2400" dirty="0"/>
              <a:t>La dispersion mesurée par les paramètres présentés précédemment est qualifiée d’</a:t>
            </a:r>
            <a:r>
              <a:rPr lang="fr-FR" sz="2400" b="1" dirty="0"/>
              <a:t>absolue</a:t>
            </a:r>
            <a:r>
              <a:rPr lang="fr-FR" sz="2400" dirty="0"/>
              <a:t> : elle s’exprime dans l’unité de mesure du caractère.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Pour comparer la dispersion de deux séries statistiques ayant des unités différentes (ou même des ordres de grandeur différents), il faut considérer des paramètres de </a:t>
            </a:r>
            <a:r>
              <a:rPr lang="fr-FR" sz="2400" b="1" dirty="0"/>
              <a:t>dispersion relative</a:t>
            </a:r>
            <a:r>
              <a:rPr lang="fr-FR" sz="2400" dirty="0"/>
              <a:t>.</a:t>
            </a:r>
          </a:p>
          <a:p>
            <a:pPr marL="342900" indent="-342900">
              <a:buFont typeface="Arial" panose="020B0604020202020204" pitchFamily="34" charset="0"/>
              <a:buChar char="•"/>
            </a:pPr>
            <a:endParaRPr lang="fr-FR" sz="2400" dirty="0"/>
          </a:p>
        </p:txBody>
      </p:sp>
      <p:pic>
        <p:nvPicPr>
          <p:cNvPr id="5" name="Graphique 4" descr="Deux hommes avec un remplissage uni">
            <a:extLst>
              <a:ext uri="{FF2B5EF4-FFF2-40B4-BE49-F238E27FC236}">
                <a16:creationId xmlns:a16="http://schemas.microsoft.com/office/drawing/2014/main" id="{60240551-708F-8549-8B44-B50717739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602486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73598"/>
              </a:xfrm>
              <a:prstGeom prst="rect">
                <a:avLst/>
              </a:prstGeom>
              <a:noFill/>
            </p:spPr>
            <p:txBody>
              <a:bodyPr wrap="square" rtlCol="0">
                <a:spAutoFit/>
              </a:bodyPr>
              <a:lstStyle/>
              <a:p>
                <a:r>
                  <a:rPr lang="fr-FR" sz="2400" b="1" dirty="0"/>
                  <a:t>Paramètres de dispersion relative : principe (suite)</a:t>
                </a:r>
              </a:p>
              <a:p>
                <a:endParaRPr lang="fr-FR" sz="2400" dirty="0"/>
              </a:p>
              <a:p>
                <a:pPr marL="342900" indent="-342900">
                  <a:buFont typeface="Arial" panose="020B0604020202020204" pitchFamily="34" charset="0"/>
                  <a:buChar char="•"/>
                </a:pPr>
                <a:r>
                  <a:rPr lang="fr-FR" sz="2400" dirty="0"/>
                  <a:t>On définit donc un paramètre de dispersion relative comme un rapport de la forme</a:t>
                </a:r>
              </a:p>
              <a:p>
                <a:endParaRPr lang="fr-FR" sz="2400" dirty="0"/>
              </a:p>
              <a:p>
                <a:endParaRPr lang="fr-FR" sz="2400" dirty="0"/>
              </a:p>
              <a:p>
                <a:pPr/>
                <a14:m>
                  <m:oMathPara xmlns:m="http://schemas.openxmlformats.org/officeDocument/2006/math">
                    <m:oMathParaPr>
                      <m:jc m:val="centerGroup"/>
                    </m:oMathParaPr>
                    <m:oMath xmlns:m="http://schemas.openxmlformats.org/officeDocument/2006/math">
                      <m:r>
                        <m:rPr>
                          <m:nor/>
                        </m:rPr>
                        <a:rPr lang="fr-FR" sz="2400" b="0" i="0" smtClean="0">
                          <a:latin typeface="Cambria Math" panose="02040503050406030204" pitchFamily="18" charset="0"/>
                        </a:rPr>
                        <m:t>param</m:t>
                      </m:r>
                      <m:r>
                        <m:rPr>
                          <m:nor/>
                        </m:rPr>
                        <a:rPr lang="fr-FR" sz="2400" b="0" i="0" smtClean="0">
                          <a:latin typeface="Cambria Math" panose="02040503050406030204" pitchFamily="18" charset="0"/>
                        </a:rPr>
                        <m:t>è</m:t>
                      </m:r>
                      <m:r>
                        <m:rPr>
                          <m:nor/>
                        </m:rPr>
                        <a:rPr lang="fr-FR" sz="2400" b="0" i="0" smtClean="0">
                          <a:latin typeface="Cambria Math" panose="02040503050406030204" pitchFamily="18" charset="0"/>
                        </a:rPr>
                        <m:t>tre</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de</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dispersion</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relative</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r>
                            <m:rPr>
                              <m:nor/>
                            </m:rPr>
                            <a:rPr lang="fr-FR" sz="2400" b="0" i="0" smtClean="0">
                              <a:latin typeface="Cambria Math" panose="02040503050406030204" pitchFamily="18" charset="0"/>
                            </a:rPr>
                            <m:t>param</m:t>
                          </m:r>
                          <m:r>
                            <m:rPr>
                              <m:nor/>
                            </m:rPr>
                            <a:rPr lang="fr-FR" sz="2400" b="0" i="0" smtClean="0">
                              <a:latin typeface="Cambria Math" panose="02040503050406030204" pitchFamily="18" charset="0"/>
                            </a:rPr>
                            <m:t>è</m:t>
                          </m:r>
                          <m:r>
                            <m:rPr>
                              <m:nor/>
                            </m:rPr>
                            <a:rPr lang="fr-FR" sz="2400" b="0" i="0" smtClean="0">
                              <a:latin typeface="Cambria Math" panose="02040503050406030204" pitchFamily="18" charset="0"/>
                            </a:rPr>
                            <m:t>tre</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de</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dispersion</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absolue</m:t>
                          </m:r>
                        </m:num>
                        <m:den>
                          <m:r>
                            <m:rPr>
                              <m:nor/>
                            </m:rPr>
                            <a:rPr lang="fr-FR" sz="2400" b="0" i="0" smtClean="0">
                              <a:latin typeface="Cambria Math" panose="02040503050406030204" pitchFamily="18" charset="0"/>
                            </a:rPr>
                            <m:t>param</m:t>
                          </m:r>
                          <m:r>
                            <m:rPr>
                              <m:nor/>
                            </m:rPr>
                            <a:rPr lang="fr-FR" sz="2400" b="0" i="0" smtClean="0">
                              <a:latin typeface="Cambria Math" panose="02040503050406030204" pitchFamily="18" charset="0"/>
                            </a:rPr>
                            <m:t>è</m:t>
                          </m:r>
                          <m:r>
                            <m:rPr>
                              <m:nor/>
                            </m:rPr>
                            <a:rPr lang="fr-FR" sz="2400" b="0" i="0" smtClean="0">
                              <a:latin typeface="Cambria Math" panose="02040503050406030204" pitchFamily="18" charset="0"/>
                            </a:rPr>
                            <m:t>tre</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de</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dispersion</m:t>
                          </m:r>
                          <m:r>
                            <m:rPr>
                              <m:nor/>
                            </m:rPr>
                            <a:rPr lang="fr-FR" sz="2400" b="0" i="0" smtClean="0">
                              <a:latin typeface="Cambria Math" panose="02040503050406030204" pitchFamily="18" charset="0"/>
                            </a:rPr>
                            <m:t> </m:t>
                          </m:r>
                          <m:r>
                            <m:rPr>
                              <m:nor/>
                            </m:rPr>
                            <a:rPr lang="fr-FR" sz="2400" b="0" i="0" smtClean="0">
                              <a:latin typeface="Cambria Math" panose="02040503050406030204" pitchFamily="18" charset="0"/>
                            </a:rPr>
                            <m:t>centrale</m:t>
                          </m:r>
                        </m:den>
                      </m:f>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73598"/>
              </a:xfrm>
              <a:prstGeom prst="rect">
                <a:avLst/>
              </a:prstGeom>
              <a:blipFill>
                <a:blip r:embed="rId2"/>
                <a:stretch>
                  <a:fillRect l="-843" t="-1646" b="-2469"/>
                </a:stretch>
              </a:blipFill>
            </p:spPr>
            <p:txBody>
              <a:bodyPr/>
              <a:lstStyle/>
              <a:p>
                <a:r>
                  <a:rPr lang="fr-FR">
                    <a:noFill/>
                  </a:rPr>
                  <a:t> </a:t>
                </a:r>
              </a:p>
            </p:txBody>
          </p:sp>
        </mc:Fallback>
      </mc:AlternateContent>
      <p:pic>
        <p:nvPicPr>
          <p:cNvPr id="5" name="Graphique 4" descr="Document avec un remplissage uni">
            <a:extLst>
              <a:ext uri="{FF2B5EF4-FFF2-40B4-BE49-F238E27FC236}">
                <a16:creationId xmlns:a16="http://schemas.microsoft.com/office/drawing/2014/main" id="{A4DA9E35-CF5F-7B43-9394-D6CC9AFC3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16422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Exemple récurrent utilisé dans la suite : dataset Star Wars </a:t>
            </a:r>
          </a:p>
        </p:txBody>
      </p:sp>
      <p:pic>
        <p:nvPicPr>
          <p:cNvPr id="7" name="Image 6" descr="Une image contenant texte, moniteur, capture d’écran, écran&#10;&#10;Description générée automatiquement">
            <a:extLst>
              <a:ext uri="{FF2B5EF4-FFF2-40B4-BE49-F238E27FC236}">
                <a16:creationId xmlns:a16="http://schemas.microsoft.com/office/drawing/2014/main" id="{70B564FC-1AC7-574E-AF11-6A371C1D5239}"/>
              </a:ext>
            </a:extLst>
          </p:cNvPr>
          <p:cNvPicPr>
            <a:picLocks noChangeAspect="1"/>
          </p:cNvPicPr>
          <p:nvPr/>
        </p:nvPicPr>
        <p:blipFill>
          <a:blip r:embed="rId2"/>
          <a:stretch>
            <a:fillRect/>
          </a:stretch>
        </p:blipFill>
        <p:spPr>
          <a:xfrm>
            <a:off x="341795" y="2631600"/>
            <a:ext cx="11531600" cy="2832100"/>
          </a:xfrm>
          <a:prstGeom prst="rect">
            <a:avLst/>
          </a:prstGeom>
        </p:spPr>
      </p:pic>
    </p:spTree>
    <p:extLst>
      <p:ext uri="{BB962C8B-B14F-4D97-AF65-F5344CB8AC3E}">
        <p14:creationId xmlns:p14="http://schemas.microsoft.com/office/powerpoint/2010/main" val="597041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380686"/>
              </a:xfrm>
              <a:prstGeom prst="rect">
                <a:avLst/>
              </a:prstGeom>
              <a:noFill/>
            </p:spPr>
            <p:txBody>
              <a:bodyPr wrap="square" rtlCol="0">
                <a:spAutoFit/>
              </a:bodyPr>
              <a:lstStyle/>
              <a:p>
                <a:r>
                  <a:rPr lang="fr-FR" sz="2400" b="1" dirty="0"/>
                  <a:t>Paramètres de dispersion relative : les principaux paramètres</a:t>
                </a:r>
              </a:p>
              <a:p>
                <a:endParaRPr lang="fr-FR" sz="2400" dirty="0"/>
              </a:p>
              <a:p>
                <a:pPr marL="342900" indent="-342900">
                  <a:buFont typeface="Arial" panose="020B0604020202020204" pitchFamily="34" charset="0"/>
                  <a:buChar char="•"/>
                </a:pPr>
                <a:r>
                  <a:rPr lang="fr-FR" sz="2400" dirty="0"/>
                  <a:t>Coefficient de variation</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𝑠</m:t>
                          </m:r>
                        </m:num>
                        <m:den>
                          <m:bar>
                            <m:barPr>
                              <m:pos m:val="top"/>
                              <m:ctrlPr>
                                <a:rPr lang="fr-FR" sz="2400" i="1" smtClean="0">
                                  <a:latin typeface="Cambria Math" panose="02040503050406030204" pitchFamily="18" charset="0"/>
                                </a:rPr>
                              </m:ctrlPr>
                            </m:barPr>
                            <m:e>
                              <m:r>
                                <a:rPr lang="fr-FR" sz="2400" b="0" i="1" smtClean="0">
                                  <a:latin typeface="Cambria Math" panose="02040503050406030204" pitchFamily="18" charset="0"/>
                                </a:rPr>
                                <m:t>𝑥</m:t>
                              </m:r>
                            </m:e>
                          </m:bar>
                        </m:den>
                      </m:f>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Écart moyen relatif</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rPr>
                          </m:ctrlPr>
                        </m:fPr>
                        <m:num>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𝑚𝑎𝑑</m:t>
                              </m:r>
                            </m:e>
                            <m:sub>
                              <m:r>
                                <a:rPr lang="fr-FR" sz="2400" b="0" i="1" smtClean="0">
                                  <a:latin typeface="Cambria Math" panose="02040503050406030204" pitchFamily="18" charset="0"/>
                                </a:rPr>
                                <m:t>1</m:t>
                              </m:r>
                            </m:sub>
                          </m:sSub>
                        </m:num>
                        <m:den>
                          <m:bar>
                            <m:barPr>
                              <m:pos m:val="top"/>
                              <m:ctrlPr>
                                <a:rPr lang="fr-FR" sz="2400" i="1" smtClean="0">
                                  <a:latin typeface="Cambria Math" panose="02040503050406030204" pitchFamily="18" charset="0"/>
                                </a:rPr>
                              </m:ctrlPr>
                            </m:barPr>
                            <m:e>
                              <m:r>
                                <a:rPr lang="fr-FR" sz="2400" b="0" i="1" smtClean="0">
                                  <a:latin typeface="Cambria Math" panose="02040503050406030204" pitchFamily="18" charset="0"/>
                                </a:rPr>
                                <m:t>𝑥</m:t>
                              </m:r>
                            </m:e>
                          </m:bar>
                        </m:den>
                      </m:f>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380686"/>
              </a:xfrm>
              <a:prstGeom prst="rect">
                <a:avLst/>
              </a:prstGeom>
              <a:blipFill>
                <a:blip r:embed="rId3"/>
                <a:stretch>
                  <a:fillRect l="-843" t="-1156"/>
                </a:stretch>
              </a:blipFill>
            </p:spPr>
            <p:txBody>
              <a:bodyPr/>
              <a:lstStyle/>
              <a:p>
                <a:r>
                  <a:rPr lang="fr-FR">
                    <a:noFill/>
                  </a:rPr>
                  <a:t> </a:t>
                </a:r>
              </a:p>
            </p:txBody>
          </p:sp>
        </mc:Fallback>
      </mc:AlternateContent>
    </p:spTree>
    <p:extLst>
      <p:ext uri="{BB962C8B-B14F-4D97-AF65-F5344CB8AC3E}">
        <p14:creationId xmlns:p14="http://schemas.microsoft.com/office/powerpoint/2010/main" val="563434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220130"/>
              </a:xfrm>
              <a:prstGeom prst="rect">
                <a:avLst/>
              </a:prstGeom>
              <a:noFill/>
            </p:spPr>
            <p:txBody>
              <a:bodyPr wrap="square" rtlCol="0">
                <a:spAutoFit/>
              </a:bodyPr>
              <a:lstStyle/>
              <a:p>
                <a:r>
                  <a:rPr lang="fr-FR" sz="2400" b="1" dirty="0"/>
                  <a:t>Paramètres de dispersion relative : les principaux paramètres (suite)</a:t>
                </a:r>
              </a:p>
              <a:p>
                <a:endParaRPr lang="fr-FR" sz="2400" dirty="0"/>
              </a:p>
              <a:p>
                <a:pPr marL="342900" indent="-342900">
                  <a:buFont typeface="Arial" panose="020B0604020202020204" pitchFamily="34" charset="0"/>
                  <a:buChar char="•"/>
                </a:pPr>
                <a:r>
                  <a:rPr lang="fr-FR" sz="2400" dirty="0"/>
                  <a:t>Coefficient interquartile relatif</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𝐼𝑄𝑅</m:t>
                          </m:r>
                        </m:num>
                        <m:den>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𝑚</m:t>
                              </m:r>
                            </m:e>
                            <m:sub>
                              <m:r>
                                <a:rPr lang="fr-FR" sz="2400" b="0" i="1" smtClean="0">
                                  <a:latin typeface="Cambria Math" panose="02040503050406030204" pitchFamily="18" charset="0"/>
                                </a:rPr>
                                <m:t>𝑒</m:t>
                              </m:r>
                            </m:sub>
                          </m:sSub>
                        </m:den>
                      </m:f>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3</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1</m:t>
                              </m:r>
                            </m:sub>
                          </m:sSub>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𝑚</m:t>
                              </m:r>
                            </m:e>
                            <m:sub>
                              <m:r>
                                <a:rPr lang="fr-FR" sz="2400" b="0" i="1" smtClean="0">
                                  <a:latin typeface="Cambria Math" panose="02040503050406030204" pitchFamily="18" charset="0"/>
                                </a:rPr>
                                <m:t>𝑒</m:t>
                              </m:r>
                            </m:sub>
                          </m:sSub>
                        </m:den>
                      </m:f>
                    </m:oMath>
                  </m:oMathPara>
                </a14:m>
                <a:endParaRPr lang="fr-FR" sz="2400" dirty="0"/>
              </a:p>
              <a:p>
                <a:endParaRPr lang="fr-FR" sz="2400" dirty="0"/>
              </a:p>
              <a:p>
                <a:pPr marL="342900" indent="-342900">
                  <a:buFont typeface="Arial" panose="020B0604020202020204" pitchFamily="34" charset="0"/>
                  <a:buChar char="•"/>
                </a:pPr>
                <a:r>
                  <a:rPr lang="fr-FR" sz="2400" dirty="0"/>
                  <a:t>Coefficient de dispersion par quartile</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f>
                        <m:fPr>
                          <m:ctrlPr>
                            <a:rPr lang="fr-FR" sz="2400" i="1" smtClean="0">
                              <a:latin typeface="Cambria Math" panose="02040503050406030204" pitchFamily="18" charset="0"/>
                            </a:rPr>
                          </m:ctrlPr>
                        </m:fPr>
                        <m:num>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3</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1</m:t>
                              </m:r>
                            </m:sub>
                          </m:sSub>
                        </m:num>
                        <m:den>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𝑄</m:t>
                              </m:r>
                            </m:e>
                            <m:sub>
                              <m:r>
                                <a:rPr lang="fr-FR" sz="2400" b="0" i="1" smtClean="0">
                                  <a:latin typeface="Cambria Math" panose="02040503050406030204" pitchFamily="18" charset="0"/>
                                </a:rPr>
                                <m:t>3</m:t>
                              </m:r>
                            </m:sub>
                          </m:sSub>
                        </m:den>
                      </m:f>
                    </m:oMath>
                  </m:oMathPara>
                </a14:m>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220130"/>
              </a:xfrm>
              <a:prstGeom prst="rect">
                <a:avLst/>
              </a:prstGeom>
              <a:blipFill>
                <a:blip r:embed="rId3"/>
                <a:stretch>
                  <a:fillRect l="-843" t="-1201"/>
                </a:stretch>
              </a:blipFill>
            </p:spPr>
            <p:txBody>
              <a:bodyPr/>
              <a:lstStyle/>
              <a:p>
                <a:r>
                  <a:rPr lang="fr-FR">
                    <a:noFill/>
                  </a:rPr>
                  <a:t> </a:t>
                </a:r>
              </a:p>
            </p:txBody>
          </p:sp>
        </mc:Fallback>
      </mc:AlternateContent>
    </p:spTree>
    <p:extLst>
      <p:ext uri="{BB962C8B-B14F-4D97-AF65-F5344CB8AC3E}">
        <p14:creationId xmlns:p14="http://schemas.microsoft.com/office/powerpoint/2010/main" val="21433664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Paramètres de dispersion relative : exemples</a:t>
            </a:r>
          </a:p>
        </p:txBody>
      </p:sp>
      <mc:AlternateContent xmlns:mc="http://schemas.openxmlformats.org/markup-compatibility/2006" xmlns:a14="http://schemas.microsoft.com/office/drawing/2010/main">
        <mc:Choice Requires="a14">
          <p:graphicFrame>
            <p:nvGraphicFramePr>
              <p:cNvPr id="5" name="Tableau 4">
                <a:extLst>
                  <a:ext uri="{FF2B5EF4-FFF2-40B4-BE49-F238E27FC236}">
                    <a16:creationId xmlns:a16="http://schemas.microsoft.com/office/drawing/2014/main" id="{A21C8EF7-3792-1A49-8BB5-DE830FFEA6DC}"/>
                  </a:ext>
                </a:extLst>
              </p:cNvPr>
              <p:cNvGraphicFramePr>
                <a:graphicFrameLocks noGrp="1"/>
              </p:cNvGraphicFramePr>
              <p:nvPr>
                <p:extLst>
                  <p:ext uri="{D42A27DB-BD31-4B8C-83A1-F6EECF244321}">
                    <p14:modId xmlns:p14="http://schemas.microsoft.com/office/powerpoint/2010/main" val="2424493528"/>
                  </p:ext>
                </p:extLst>
              </p:nvPr>
            </p:nvGraphicFramePr>
            <p:xfrm>
              <a:off x="1607238" y="2692800"/>
              <a:ext cx="9000714" cy="1984535"/>
            </p:xfrm>
            <a:graphic>
              <a:graphicData uri="http://schemas.openxmlformats.org/drawingml/2006/table">
                <a:tbl>
                  <a:tblPr firstRow="1" bandRow="1">
                    <a:tableStyleId>{5940675A-B579-460E-94D1-54222C63F5DA}</a:tableStyleId>
                  </a:tblPr>
                  <a:tblGrid>
                    <a:gridCol w="3000238">
                      <a:extLst>
                        <a:ext uri="{9D8B030D-6E8A-4147-A177-3AD203B41FA5}">
                          <a16:colId xmlns:a16="http://schemas.microsoft.com/office/drawing/2014/main" val="1879998736"/>
                        </a:ext>
                      </a:extLst>
                    </a:gridCol>
                    <a:gridCol w="3000238">
                      <a:extLst>
                        <a:ext uri="{9D8B030D-6E8A-4147-A177-3AD203B41FA5}">
                          <a16:colId xmlns:a16="http://schemas.microsoft.com/office/drawing/2014/main" val="300109434"/>
                        </a:ext>
                      </a:extLst>
                    </a:gridCol>
                    <a:gridCol w="3000238">
                      <a:extLst>
                        <a:ext uri="{9D8B030D-6E8A-4147-A177-3AD203B41FA5}">
                          <a16:colId xmlns:a16="http://schemas.microsoft.com/office/drawing/2014/main" val="3839063952"/>
                        </a:ext>
                      </a:extLst>
                    </a:gridCol>
                  </a:tblGrid>
                  <a:tr h="396907">
                    <a:tc>
                      <a:txBody>
                        <a:bodyPr/>
                        <a:lstStyle/>
                        <a:p>
                          <a:pPr algn="ctr"/>
                          <a:r>
                            <a:rPr lang="fr-FR" sz="2000" dirty="0"/>
                            <a:t>Paramètre</a:t>
                          </a:r>
                        </a:p>
                      </a:txBody>
                      <a:tcPr>
                        <a:solidFill>
                          <a:schemeClr val="accent1">
                            <a:lumMod val="20000"/>
                            <a:lumOff val="80000"/>
                          </a:schemeClr>
                        </a:solidFill>
                      </a:tcPr>
                    </a:tc>
                    <a:tc>
                      <a:txBody>
                        <a:bodyPr/>
                        <a:lstStyle/>
                        <a:p>
                          <a:pPr algn="ctr"/>
                          <a:r>
                            <a:rPr lang="fr-FR" sz="2000" dirty="0"/>
                            <a:t>Variable “height“</a:t>
                          </a:r>
                        </a:p>
                      </a:txBody>
                      <a:tcPr>
                        <a:solidFill>
                          <a:schemeClr val="accent1">
                            <a:lumMod val="20000"/>
                            <a:lumOff val="80000"/>
                          </a:schemeClr>
                        </a:solidFill>
                      </a:tcPr>
                    </a:tc>
                    <a:tc>
                      <a:txBody>
                        <a:bodyPr/>
                        <a:lstStyle/>
                        <a:p>
                          <a:pPr algn="ctr"/>
                          <a:r>
                            <a:rPr lang="fr-FR" sz="2000" dirty="0"/>
                            <a:t>Variable “mass“</a:t>
                          </a:r>
                        </a:p>
                      </a:txBody>
                      <a:tcPr>
                        <a:solidFill>
                          <a:schemeClr val="accent1">
                            <a:lumMod val="20000"/>
                            <a:lumOff val="80000"/>
                          </a:schemeClr>
                        </a:solidFill>
                      </a:tcPr>
                    </a:tc>
                    <a:extLst>
                      <a:ext uri="{0D108BD9-81ED-4DB2-BD59-A6C34878D82A}">
                        <a16:rowId xmlns:a16="http://schemas.microsoft.com/office/drawing/2014/main" val="2747234233"/>
                      </a:ext>
                    </a:extLst>
                  </a:tr>
                  <a:tr h="396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Coefficient de variation  </a:t>
                          </a:r>
                        </a:p>
                      </a:txBody>
                      <a:tcPr/>
                    </a:tc>
                    <a:tc>
                      <a:txBody>
                        <a:bodyPr/>
                        <a:lstStyle/>
                        <a:p>
                          <a:pPr algn="ct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0,2</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1,74</m:t>
                                </m:r>
                              </m:oMath>
                            </m:oMathPara>
                          </a14:m>
                          <a:endParaRPr lang="fr-FR" sz="2000" dirty="0"/>
                        </a:p>
                      </a:txBody>
                      <a:tcPr/>
                    </a:tc>
                    <a:extLst>
                      <a:ext uri="{0D108BD9-81ED-4DB2-BD59-A6C34878D82A}">
                        <a16:rowId xmlns:a16="http://schemas.microsoft.com/office/drawing/2014/main" val="1215896404"/>
                      </a:ext>
                    </a:extLst>
                  </a:tr>
                  <a:tr h="396907">
                    <a:tc>
                      <a:txBody>
                        <a:bodyPr/>
                        <a:lstStyle/>
                        <a:p>
                          <a:pPr algn="ctr"/>
                          <a:r>
                            <a:rPr lang="fr-FR" sz="2000" dirty="0"/>
                            <a:t>Écart moyen relatif</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0,13</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0,53</m:t>
                                </m:r>
                              </m:oMath>
                            </m:oMathPara>
                          </a14:m>
                          <a:endParaRPr lang="fr-FR" sz="2000" dirty="0"/>
                        </a:p>
                      </a:txBody>
                      <a:tcPr/>
                    </a:tc>
                    <a:extLst>
                      <a:ext uri="{0D108BD9-81ED-4DB2-BD59-A6C34878D82A}">
                        <a16:rowId xmlns:a16="http://schemas.microsoft.com/office/drawing/2014/main" val="3973573170"/>
                      </a:ext>
                    </a:extLst>
                  </a:tr>
                  <a:tr h="396907">
                    <a:tc>
                      <a:txBody>
                        <a:bodyPr/>
                        <a:lstStyle/>
                        <a:p>
                          <a:pPr algn="ctr"/>
                          <a:r>
                            <a:rPr lang="fr-FR" sz="2000" dirty="0"/>
                            <a:t>Écart interquartile relatif</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0,13</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0,37</m:t>
                                </m:r>
                              </m:oMath>
                            </m:oMathPara>
                          </a14:m>
                          <a:endParaRPr lang="fr-FR" sz="2000" dirty="0"/>
                        </a:p>
                      </a:txBody>
                      <a:tcPr/>
                    </a:tc>
                    <a:extLst>
                      <a:ext uri="{0D108BD9-81ED-4DB2-BD59-A6C34878D82A}">
                        <a16:rowId xmlns:a16="http://schemas.microsoft.com/office/drawing/2014/main" val="3502319863"/>
                      </a:ext>
                    </a:extLst>
                  </a:tr>
                  <a:tr h="396907">
                    <a:tc>
                      <a:txBody>
                        <a:bodyPr/>
                        <a:lstStyle/>
                        <a:p>
                          <a:pPr algn="ctr"/>
                          <a:r>
                            <a:rPr lang="fr-FR" sz="2000" dirty="0"/>
                            <a:t>Dispersion par quartile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0,07</m:t>
                                </m:r>
                              </m:oMath>
                            </m:oMathPara>
                          </a14:m>
                          <a:endParaRPr lang="fr-FR"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0,21</m:t>
                                </m:r>
                              </m:oMath>
                            </m:oMathPara>
                          </a14:m>
                          <a:endParaRPr lang="fr-FR" sz="2000" dirty="0"/>
                        </a:p>
                      </a:txBody>
                      <a:tcPr/>
                    </a:tc>
                    <a:extLst>
                      <a:ext uri="{0D108BD9-81ED-4DB2-BD59-A6C34878D82A}">
                        <a16:rowId xmlns:a16="http://schemas.microsoft.com/office/drawing/2014/main" val="4200935018"/>
                      </a:ext>
                    </a:extLst>
                  </a:tr>
                </a:tbl>
              </a:graphicData>
            </a:graphic>
          </p:graphicFrame>
        </mc:Choice>
        <mc:Fallback xmlns="">
          <p:graphicFrame>
            <p:nvGraphicFramePr>
              <p:cNvPr id="5" name="Tableau 4">
                <a:extLst>
                  <a:ext uri="{FF2B5EF4-FFF2-40B4-BE49-F238E27FC236}">
                    <a16:creationId xmlns:a16="http://schemas.microsoft.com/office/drawing/2014/main" id="{A21C8EF7-3792-1A49-8BB5-DE830FFEA6DC}"/>
                  </a:ext>
                </a:extLst>
              </p:cNvPr>
              <p:cNvGraphicFramePr>
                <a:graphicFrameLocks noGrp="1"/>
              </p:cNvGraphicFramePr>
              <p:nvPr>
                <p:extLst>
                  <p:ext uri="{D42A27DB-BD31-4B8C-83A1-F6EECF244321}">
                    <p14:modId xmlns:p14="http://schemas.microsoft.com/office/powerpoint/2010/main" val="2424493528"/>
                  </p:ext>
                </p:extLst>
              </p:nvPr>
            </p:nvGraphicFramePr>
            <p:xfrm>
              <a:off x="1607238" y="2692800"/>
              <a:ext cx="9000714" cy="1984535"/>
            </p:xfrm>
            <a:graphic>
              <a:graphicData uri="http://schemas.openxmlformats.org/drawingml/2006/table">
                <a:tbl>
                  <a:tblPr firstRow="1" bandRow="1">
                    <a:tableStyleId>{5940675A-B579-460E-94D1-54222C63F5DA}</a:tableStyleId>
                  </a:tblPr>
                  <a:tblGrid>
                    <a:gridCol w="3000238">
                      <a:extLst>
                        <a:ext uri="{9D8B030D-6E8A-4147-A177-3AD203B41FA5}">
                          <a16:colId xmlns:a16="http://schemas.microsoft.com/office/drawing/2014/main" val="1879998736"/>
                        </a:ext>
                      </a:extLst>
                    </a:gridCol>
                    <a:gridCol w="3000238">
                      <a:extLst>
                        <a:ext uri="{9D8B030D-6E8A-4147-A177-3AD203B41FA5}">
                          <a16:colId xmlns:a16="http://schemas.microsoft.com/office/drawing/2014/main" val="300109434"/>
                        </a:ext>
                      </a:extLst>
                    </a:gridCol>
                    <a:gridCol w="3000238">
                      <a:extLst>
                        <a:ext uri="{9D8B030D-6E8A-4147-A177-3AD203B41FA5}">
                          <a16:colId xmlns:a16="http://schemas.microsoft.com/office/drawing/2014/main" val="3839063952"/>
                        </a:ext>
                      </a:extLst>
                    </a:gridCol>
                  </a:tblGrid>
                  <a:tr h="396907">
                    <a:tc>
                      <a:txBody>
                        <a:bodyPr/>
                        <a:lstStyle/>
                        <a:p>
                          <a:pPr algn="ctr"/>
                          <a:r>
                            <a:rPr lang="fr-FR" sz="2000" dirty="0"/>
                            <a:t>Paramètre</a:t>
                          </a:r>
                        </a:p>
                      </a:txBody>
                      <a:tcPr>
                        <a:solidFill>
                          <a:schemeClr val="accent1">
                            <a:lumMod val="20000"/>
                            <a:lumOff val="80000"/>
                          </a:schemeClr>
                        </a:solidFill>
                      </a:tcPr>
                    </a:tc>
                    <a:tc>
                      <a:txBody>
                        <a:bodyPr/>
                        <a:lstStyle/>
                        <a:p>
                          <a:pPr algn="ctr"/>
                          <a:r>
                            <a:rPr lang="fr-FR" sz="2000" dirty="0"/>
                            <a:t>Variable “height“</a:t>
                          </a:r>
                        </a:p>
                      </a:txBody>
                      <a:tcPr>
                        <a:solidFill>
                          <a:schemeClr val="accent1">
                            <a:lumMod val="20000"/>
                            <a:lumOff val="80000"/>
                          </a:schemeClr>
                        </a:solidFill>
                      </a:tcPr>
                    </a:tc>
                    <a:tc>
                      <a:txBody>
                        <a:bodyPr/>
                        <a:lstStyle/>
                        <a:p>
                          <a:pPr algn="ctr"/>
                          <a:r>
                            <a:rPr lang="fr-FR" sz="2000" dirty="0"/>
                            <a:t>Variable “mass“</a:t>
                          </a:r>
                        </a:p>
                      </a:txBody>
                      <a:tcPr>
                        <a:solidFill>
                          <a:schemeClr val="accent1">
                            <a:lumMod val="20000"/>
                            <a:lumOff val="80000"/>
                          </a:schemeClr>
                        </a:solidFill>
                      </a:tcPr>
                    </a:tc>
                    <a:extLst>
                      <a:ext uri="{0D108BD9-81ED-4DB2-BD59-A6C34878D82A}">
                        <a16:rowId xmlns:a16="http://schemas.microsoft.com/office/drawing/2014/main" val="2747234233"/>
                      </a:ext>
                    </a:extLst>
                  </a:tr>
                  <a:tr h="396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t>Coefficient de variation  </a:t>
                          </a:r>
                        </a:p>
                      </a:txBody>
                      <a:tcPr/>
                    </a:tc>
                    <a:tc>
                      <a:txBody>
                        <a:bodyPr/>
                        <a:lstStyle/>
                        <a:p>
                          <a:endParaRPr lang="fr-FR"/>
                        </a:p>
                      </a:txBody>
                      <a:tcPr>
                        <a:blipFill>
                          <a:blip r:embed="rId2"/>
                          <a:stretch>
                            <a:fillRect l="-100847" t="-106250" r="-100847" b="-318750"/>
                          </a:stretch>
                        </a:blipFill>
                      </a:tcPr>
                    </a:tc>
                    <a:tc>
                      <a:txBody>
                        <a:bodyPr/>
                        <a:lstStyle/>
                        <a:p>
                          <a:endParaRPr lang="fr-FR"/>
                        </a:p>
                      </a:txBody>
                      <a:tcPr>
                        <a:blipFill>
                          <a:blip r:embed="rId2"/>
                          <a:stretch>
                            <a:fillRect l="-200000" t="-106250" r="-422" b="-318750"/>
                          </a:stretch>
                        </a:blipFill>
                      </a:tcPr>
                    </a:tc>
                    <a:extLst>
                      <a:ext uri="{0D108BD9-81ED-4DB2-BD59-A6C34878D82A}">
                        <a16:rowId xmlns:a16="http://schemas.microsoft.com/office/drawing/2014/main" val="1215896404"/>
                      </a:ext>
                    </a:extLst>
                  </a:tr>
                  <a:tr h="396907">
                    <a:tc>
                      <a:txBody>
                        <a:bodyPr/>
                        <a:lstStyle/>
                        <a:p>
                          <a:pPr algn="ctr"/>
                          <a:r>
                            <a:rPr lang="fr-FR" sz="2000" dirty="0"/>
                            <a:t>Écart moyen relatif</a:t>
                          </a:r>
                        </a:p>
                      </a:txBody>
                      <a:tcPr/>
                    </a:tc>
                    <a:tc>
                      <a:txBody>
                        <a:bodyPr/>
                        <a:lstStyle/>
                        <a:p>
                          <a:endParaRPr lang="fr-FR"/>
                        </a:p>
                      </a:txBody>
                      <a:tcPr>
                        <a:blipFill>
                          <a:blip r:embed="rId2"/>
                          <a:stretch>
                            <a:fillRect l="-100847" t="-212903" r="-100847" b="-229032"/>
                          </a:stretch>
                        </a:blipFill>
                      </a:tcPr>
                    </a:tc>
                    <a:tc>
                      <a:txBody>
                        <a:bodyPr/>
                        <a:lstStyle/>
                        <a:p>
                          <a:endParaRPr lang="fr-FR"/>
                        </a:p>
                      </a:txBody>
                      <a:tcPr>
                        <a:blipFill>
                          <a:blip r:embed="rId2"/>
                          <a:stretch>
                            <a:fillRect l="-200000" t="-212903" r="-422" b="-229032"/>
                          </a:stretch>
                        </a:blipFill>
                      </a:tcPr>
                    </a:tc>
                    <a:extLst>
                      <a:ext uri="{0D108BD9-81ED-4DB2-BD59-A6C34878D82A}">
                        <a16:rowId xmlns:a16="http://schemas.microsoft.com/office/drawing/2014/main" val="3973573170"/>
                      </a:ext>
                    </a:extLst>
                  </a:tr>
                  <a:tr h="396907">
                    <a:tc>
                      <a:txBody>
                        <a:bodyPr/>
                        <a:lstStyle/>
                        <a:p>
                          <a:pPr algn="ctr"/>
                          <a:r>
                            <a:rPr lang="fr-FR" sz="2000" dirty="0"/>
                            <a:t>Écart interquartile relatif</a:t>
                          </a:r>
                        </a:p>
                      </a:txBody>
                      <a:tcPr/>
                    </a:tc>
                    <a:tc>
                      <a:txBody>
                        <a:bodyPr/>
                        <a:lstStyle/>
                        <a:p>
                          <a:endParaRPr lang="fr-FR"/>
                        </a:p>
                      </a:txBody>
                      <a:tcPr>
                        <a:blipFill>
                          <a:blip r:embed="rId2"/>
                          <a:stretch>
                            <a:fillRect l="-100847" t="-303125" r="-100847" b="-121875"/>
                          </a:stretch>
                        </a:blipFill>
                      </a:tcPr>
                    </a:tc>
                    <a:tc>
                      <a:txBody>
                        <a:bodyPr/>
                        <a:lstStyle/>
                        <a:p>
                          <a:endParaRPr lang="fr-FR"/>
                        </a:p>
                      </a:txBody>
                      <a:tcPr>
                        <a:blipFill>
                          <a:blip r:embed="rId2"/>
                          <a:stretch>
                            <a:fillRect l="-200000" t="-303125" r="-422" b="-121875"/>
                          </a:stretch>
                        </a:blipFill>
                      </a:tcPr>
                    </a:tc>
                    <a:extLst>
                      <a:ext uri="{0D108BD9-81ED-4DB2-BD59-A6C34878D82A}">
                        <a16:rowId xmlns:a16="http://schemas.microsoft.com/office/drawing/2014/main" val="3502319863"/>
                      </a:ext>
                    </a:extLst>
                  </a:tr>
                  <a:tr h="396907">
                    <a:tc>
                      <a:txBody>
                        <a:bodyPr/>
                        <a:lstStyle/>
                        <a:p>
                          <a:pPr algn="ctr"/>
                          <a:r>
                            <a:rPr lang="fr-FR" sz="2000" dirty="0"/>
                            <a:t>Dispersion par quartile</a:t>
                          </a:r>
                        </a:p>
                      </a:txBody>
                      <a:tcPr/>
                    </a:tc>
                    <a:tc>
                      <a:txBody>
                        <a:bodyPr/>
                        <a:lstStyle/>
                        <a:p>
                          <a:endParaRPr lang="fr-FR"/>
                        </a:p>
                      </a:txBody>
                      <a:tcPr>
                        <a:blipFill>
                          <a:blip r:embed="rId2"/>
                          <a:stretch>
                            <a:fillRect l="-100847" t="-416129" r="-100847" b="-25806"/>
                          </a:stretch>
                        </a:blipFill>
                      </a:tcPr>
                    </a:tc>
                    <a:tc>
                      <a:txBody>
                        <a:bodyPr/>
                        <a:lstStyle/>
                        <a:p>
                          <a:endParaRPr lang="fr-FR"/>
                        </a:p>
                      </a:txBody>
                      <a:tcPr>
                        <a:blipFill>
                          <a:blip r:embed="rId2"/>
                          <a:stretch>
                            <a:fillRect l="-200000" t="-416129" r="-422" b="-25806"/>
                          </a:stretch>
                        </a:blipFill>
                      </a:tcPr>
                    </a:tc>
                    <a:extLst>
                      <a:ext uri="{0D108BD9-81ED-4DB2-BD59-A6C34878D82A}">
                        <a16:rowId xmlns:a16="http://schemas.microsoft.com/office/drawing/2014/main" val="4200935018"/>
                      </a:ext>
                    </a:extLst>
                  </a:tr>
                </a:tbl>
              </a:graphicData>
            </a:graphic>
          </p:graphicFrame>
        </mc:Fallback>
      </mc:AlternateContent>
    </p:spTree>
    <p:extLst>
      <p:ext uri="{BB962C8B-B14F-4D97-AF65-F5344CB8AC3E}">
        <p14:creationId xmlns:p14="http://schemas.microsoft.com/office/powerpoint/2010/main" val="1769665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Boîte à moustache : définition</a:t>
            </a:r>
          </a:p>
        </p:txBody>
      </p:sp>
      <p:sp>
        <p:nvSpPr>
          <p:cNvPr id="4" name="Rectangle 3">
            <a:extLst>
              <a:ext uri="{FF2B5EF4-FFF2-40B4-BE49-F238E27FC236}">
                <a16:creationId xmlns:a16="http://schemas.microsoft.com/office/drawing/2014/main" id="{EBEC6ACB-6542-8F48-B0B0-14613FF91E24}"/>
              </a:ext>
            </a:extLst>
          </p:cNvPr>
          <p:cNvSpPr/>
          <p:nvPr/>
        </p:nvSpPr>
        <p:spPr>
          <a:xfrm>
            <a:off x="4553182" y="3479078"/>
            <a:ext cx="2376000" cy="1816925"/>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id="{FA08EA73-F2AB-F941-AFC1-6E532DE14010}"/>
              </a:ext>
            </a:extLst>
          </p:cNvPr>
          <p:cNvCxnSpPr/>
          <p:nvPr/>
        </p:nvCxnSpPr>
        <p:spPr>
          <a:xfrm>
            <a:off x="5514789" y="3473142"/>
            <a:ext cx="0" cy="18169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0CC03380-1646-7740-9A79-D0971DF04D78}"/>
              </a:ext>
            </a:extLst>
          </p:cNvPr>
          <p:cNvCxnSpPr>
            <a:cxnSpLocks/>
            <a:stCxn id="4" idx="3"/>
          </p:cNvCxnSpPr>
          <p:nvPr/>
        </p:nvCxnSpPr>
        <p:spPr>
          <a:xfrm flipV="1">
            <a:off x="6929182" y="4381605"/>
            <a:ext cx="2659128" cy="5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58F0D9B-266B-8C4E-BB97-0897CBD923C2}"/>
              </a:ext>
            </a:extLst>
          </p:cNvPr>
          <p:cNvCxnSpPr>
            <a:cxnSpLocks/>
            <a:endCxn id="4" idx="1"/>
          </p:cNvCxnSpPr>
          <p:nvPr/>
        </p:nvCxnSpPr>
        <p:spPr>
          <a:xfrm>
            <a:off x="2427489" y="4387541"/>
            <a:ext cx="21256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CEFDAB6E-84B0-5448-98DF-A334ACE7BF19}"/>
              </a:ext>
            </a:extLst>
          </p:cNvPr>
          <p:cNvCxnSpPr/>
          <p:nvPr/>
        </p:nvCxnSpPr>
        <p:spPr>
          <a:xfrm flipV="1">
            <a:off x="2427489" y="4010499"/>
            <a:ext cx="0" cy="74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DF5EBBE7-0E5D-ED4B-A21C-CBD2300FC7C3}"/>
              </a:ext>
            </a:extLst>
          </p:cNvPr>
          <p:cNvCxnSpPr/>
          <p:nvPr/>
        </p:nvCxnSpPr>
        <p:spPr>
          <a:xfrm flipV="1">
            <a:off x="9585131" y="4010499"/>
            <a:ext cx="0" cy="74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33DC0820-37B8-BE46-A0CB-B257B7BEE408}"/>
              </a:ext>
            </a:extLst>
          </p:cNvPr>
          <p:cNvCxnSpPr>
            <a:cxnSpLocks/>
          </p:cNvCxnSpPr>
          <p:nvPr/>
        </p:nvCxnSpPr>
        <p:spPr>
          <a:xfrm>
            <a:off x="557561" y="5919278"/>
            <a:ext cx="109058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92C655B2-0D6E-BD44-833B-77698ECF083F}"/>
              </a:ext>
            </a:extLst>
          </p:cNvPr>
          <p:cNvCxnSpPr>
            <a:cxnSpLocks/>
          </p:cNvCxnSpPr>
          <p:nvPr/>
        </p:nvCxnSpPr>
        <p:spPr>
          <a:xfrm flipV="1">
            <a:off x="4556666" y="5775278"/>
            <a:ext cx="0" cy="28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1AD638B9-298A-9245-B32A-AECB35CA3D7B}"/>
              </a:ext>
            </a:extLst>
          </p:cNvPr>
          <p:cNvCxnSpPr>
            <a:cxnSpLocks/>
          </p:cNvCxnSpPr>
          <p:nvPr/>
        </p:nvCxnSpPr>
        <p:spPr>
          <a:xfrm flipV="1">
            <a:off x="5514789" y="5775278"/>
            <a:ext cx="0" cy="28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F272CE1C-71E7-944B-88E2-9161BFECDF7C}"/>
              </a:ext>
            </a:extLst>
          </p:cNvPr>
          <p:cNvCxnSpPr>
            <a:cxnSpLocks/>
          </p:cNvCxnSpPr>
          <p:nvPr/>
        </p:nvCxnSpPr>
        <p:spPr>
          <a:xfrm flipV="1">
            <a:off x="6929182" y="5775278"/>
            <a:ext cx="0" cy="28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74AA9014-9846-CF4C-B5DC-9BC4A84F3AF2}"/>
              </a:ext>
            </a:extLst>
          </p:cNvPr>
          <p:cNvSpPr/>
          <p:nvPr/>
        </p:nvSpPr>
        <p:spPr>
          <a:xfrm>
            <a:off x="1704837" y="4351696"/>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0AC8578D-ED92-2E4A-AA5D-D834F2B035BA}"/>
              </a:ext>
            </a:extLst>
          </p:cNvPr>
          <p:cNvSpPr/>
          <p:nvPr/>
        </p:nvSpPr>
        <p:spPr>
          <a:xfrm>
            <a:off x="1440000" y="4351696"/>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94210FBD-A2DB-5943-9D19-B73ECEDBAB2E}"/>
              </a:ext>
            </a:extLst>
          </p:cNvPr>
          <p:cNvSpPr/>
          <p:nvPr/>
        </p:nvSpPr>
        <p:spPr>
          <a:xfrm>
            <a:off x="720000" y="4351696"/>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A7D88F20-307E-0C45-999B-56B9C70741DC}"/>
              </a:ext>
            </a:extLst>
          </p:cNvPr>
          <p:cNvSpPr/>
          <p:nvPr/>
        </p:nvSpPr>
        <p:spPr>
          <a:xfrm>
            <a:off x="10440000" y="4351696"/>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622655EE-F481-A64D-AEAA-D1B0F765D042}"/>
              </a:ext>
            </a:extLst>
          </p:cNvPr>
          <p:cNvSpPr/>
          <p:nvPr/>
        </p:nvSpPr>
        <p:spPr>
          <a:xfrm>
            <a:off x="10620000" y="4351696"/>
            <a:ext cx="72000" cy="72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CA09F531-A23A-CF4E-87D5-ED0BCC6C8F35}"/>
                  </a:ext>
                </a:extLst>
              </p:cNvPr>
              <p:cNvSpPr txBox="1"/>
              <p:nvPr/>
            </p:nvSpPr>
            <p:spPr>
              <a:xfrm>
                <a:off x="4232635" y="6093850"/>
                <a:ext cx="6962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1</m:t>
                          </m:r>
                        </m:sub>
                      </m:sSub>
                    </m:oMath>
                  </m:oMathPara>
                </a14:m>
                <a:endParaRPr lang="fr-FR" dirty="0"/>
              </a:p>
            </p:txBody>
          </p:sp>
        </mc:Choice>
        <mc:Fallback xmlns="">
          <p:sp>
            <p:nvSpPr>
              <p:cNvPr id="13" name="ZoneTexte 12">
                <a:extLst>
                  <a:ext uri="{FF2B5EF4-FFF2-40B4-BE49-F238E27FC236}">
                    <a16:creationId xmlns:a16="http://schemas.microsoft.com/office/drawing/2014/main" id="{CA09F531-A23A-CF4E-87D5-ED0BCC6C8F35}"/>
                  </a:ext>
                </a:extLst>
              </p:cNvPr>
              <p:cNvSpPr txBox="1">
                <a:spLocks noRot="1" noChangeAspect="1" noMove="1" noResize="1" noEditPoints="1" noAdjustHandles="1" noChangeArrowheads="1" noChangeShapeType="1" noTextEdit="1"/>
              </p:cNvSpPr>
              <p:nvPr/>
            </p:nvSpPr>
            <p:spPr>
              <a:xfrm>
                <a:off x="4232635" y="6093850"/>
                <a:ext cx="696204" cy="369332"/>
              </a:xfrm>
              <a:prstGeom prst="rect">
                <a:avLst/>
              </a:prstGeom>
              <a:blipFill>
                <a:blip r:embed="rId3"/>
                <a:stretch>
                  <a:fillRect b="-1034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05D881DC-A951-7249-B901-8E652F02C1F4}"/>
                  </a:ext>
                </a:extLst>
              </p:cNvPr>
              <p:cNvSpPr txBox="1"/>
              <p:nvPr/>
            </p:nvSpPr>
            <p:spPr>
              <a:xfrm>
                <a:off x="6640710" y="6088604"/>
                <a:ext cx="6962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3</m:t>
                          </m:r>
                        </m:sub>
                      </m:sSub>
                    </m:oMath>
                  </m:oMathPara>
                </a14:m>
                <a:endParaRPr lang="fr-FR" dirty="0"/>
              </a:p>
            </p:txBody>
          </p:sp>
        </mc:Choice>
        <mc:Fallback xmlns="">
          <p:sp>
            <p:nvSpPr>
              <p:cNvPr id="22" name="ZoneTexte 21">
                <a:extLst>
                  <a:ext uri="{FF2B5EF4-FFF2-40B4-BE49-F238E27FC236}">
                    <a16:creationId xmlns:a16="http://schemas.microsoft.com/office/drawing/2014/main" id="{05D881DC-A951-7249-B901-8E652F02C1F4}"/>
                  </a:ext>
                </a:extLst>
              </p:cNvPr>
              <p:cNvSpPr txBox="1">
                <a:spLocks noRot="1" noChangeAspect="1" noMove="1" noResize="1" noEditPoints="1" noAdjustHandles="1" noChangeArrowheads="1" noChangeShapeType="1" noTextEdit="1"/>
              </p:cNvSpPr>
              <p:nvPr/>
            </p:nvSpPr>
            <p:spPr>
              <a:xfrm>
                <a:off x="6640710" y="6088604"/>
                <a:ext cx="696204" cy="369332"/>
              </a:xfrm>
              <a:prstGeom prst="rect">
                <a:avLst/>
              </a:prstGeom>
              <a:blipFill>
                <a:blip r:embed="rId4"/>
                <a:stretch>
                  <a:fillRect b="-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86854FF6-7178-5F4E-90EA-242581AFEE98}"/>
                  </a:ext>
                </a:extLst>
              </p:cNvPr>
              <p:cNvSpPr txBox="1"/>
              <p:nvPr/>
            </p:nvSpPr>
            <p:spPr>
              <a:xfrm>
                <a:off x="5206776" y="6087914"/>
                <a:ext cx="6962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𝑒</m:t>
                          </m:r>
                        </m:sub>
                      </m:sSub>
                    </m:oMath>
                  </m:oMathPara>
                </a14:m>
                <a:endParaRPr lang="fr-FR" dirty="0"/>
              </a:p>
            </p:txBody>
          </p:sp>
        </mc:Choice>
        <mc:Fallback xmlns="">
          <p:sp>
            <p:nvSpPr>
              <p:cNvPr id="23" name="ZoneTexte 22">
                <a:extLst>
                  <a:ext uri="{FF2B5EF4-FFF2-40B4-BE49-F238E27FC236}">
                    <a16:creationId xmlns:a16="http://schemas.microsoft.com/office/drawing/2014/main" id="{86854FF6-7178-5F4E-90EA-242581AFEE98}"/>
                  </a:ext>
                </a:extLst>
              </p:cNvPr>
              <p:cNvSpPr txBox="1">
                <a:spLocks noRot="1" noChangeAspect="1" noMove="1" noResize="1" noEditPoints="1" noAdjustHandles="1" noChangeArrowheads="1" noChangeShapeType="1" noTextEdit="1"/>
              </p:cNvSpPr>
              <p:nvPr/>
            </p:nvSpPr>
            <p:spPr>
              <a:xfrm>
                <a:off x="5206776" y="6087914"/>
                <a:ext cx="696204" cy="369332"/>
              </a:xfrm>
              <a:prstGeom prst="rect">
                <a:avLst/>
              </a:prstGeom>
              <a:blipFill>
                <a:blip r:embed="rId5"/>
                <a:stretch>
                  <a:fillRect/>
                </a:stretch>
              </a:blipFill>
            </p:spPr>
            <p:txBody>
              <a:bodyPr/>
              <a:lstStyle/>
              <a:p>
                <a:r>
                  <a:rPr lang="fr-FR">
                    <a:noFill/>
                  </a:rPr>
                  <a:t> </a:t>
                </a:r>
              </a:p>
            </p:txBody>
          </p:sp>
        </mc:Fallback>
      </mc:AlternateContent>
      <p:cxnSp>
        <p:nvCxnSpPr>
          <p:cNvPr id="25" name="Connecteur droit avec flèche 24">
            <a:extLst>
              <a:ext uri="{FF2B5EF4-FFF2-40B4-BE49-F238E27FC236}">
                <a16:creationId xmlns:a16="http://schemas.microsoft.com/office/drawing/2014/main" id="{2A1DA237-83F8-F742-A40A-9078E65194C7}"/>
              </a:ext>
            </a:extLst>
          </p:cNvPr>
          <p:cNvCxnSpPr>
            <a:cxnSpLocks/>
          </p:cNvCxnSpPr>
          <p:nvPr/>
        </p:nvCxnSpPr>
        <p:spPr>
          <a:xfrm>
            <a:off x="4553182" y="2943920"/>
            <a:ext cx="2376000"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820D346E-2894-E142-AAEF-C4457ABF28EF}"/>
              </a:ext>
            </a:extLst>
          </p:cNvPr>
          <p:cNvCxnSpPr>
            <a:cxnSpLocks/>
          </p:cNvCxnSpPr>
          <p:nvPr/>
        </p:nvCxnSpPr>
        <p:spPr>
          <a:xfrm>
            <a:off x="6937466" y="2943920"/>
            <a:ext cx="2660400"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5E92B5E0-2B57-B54D-80BF-799A61777632}"/>
              </a:ext>
            </a:extLst>
          </p:cNvPr>
          <p:cNvCxnSpPr>
            <a:cxnSpLocks/>
          </p:cNvCxnSpPr>
          <p:nvPr/>
        </p:nvCxnSpPr>
        <p:spPr>
          <a:xfrm>
            <a:off x="2416338" y="2944800"/>
            <a:ext cx="2124000"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18963322-5FE9-9B46-A262-665138333FFD}"/>
                  </a:ext>
                </a:extLst>
              </p:cNvPr>
              <p:cNvSpPr txBox="1"/>
              <p:nvPr/>
            </p:nvSpPr>
            <p:spPr>
              <a:xfrm>
                <a:off x="5350994" y="2411689"/>
                <a:ext cx="11039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fr-FR" b="0" i="0" smtClean="0">
                          <a:latin typeface="Cambria Math" panose="02040503050406030204" pitchFamily="18" charset="0"/>
                        </a:rPr>
                        <m:t>IQR</m:t>
                      </m:r>
                    </m:oMath>
                  </m:oMathPara>
                </a14:m>
                <a:endParaRPr lang="fr-FR" dirty="0"/>
              </a:p>
            </p:txBody>
          </p:sp>
        </mc:Choice>
        <mc:Fallback xmlns="">
          <p:sp>
            <p:nvSpPr>
              <p:cNvPr id="10" name="ZoneTexte 9">
                <a:extLst>
                  <a:ext uri="{FF2B5EF4-FFF2-40B4-BE49-F238E27FC236}">
                    <a16:creationId xmlns:a16="http://schemas.microsoft.com/office/drawing/2014/main" id="{18963322-5FE9-9B46-A262-665138333FFD}"/>
                  </a:ext>
                </a:extLst>
              </p:cNvPr>
              <p:cNvSpPr txBox="1">
                <a:spLocks noRot="1" noChangeAspect="1" noMove="1" noResize="1" noEditPoints="1" noAdjustHandles="1" noChangeArrowheads="1" noChangeShapeType="1" noTextEdit="1"/>
              </p:cNvSpPr>
              <p:nvPr/>
            </p:nvSpPr>
            <p:spPr>
              <a:xfrm>
                <a:off x="5350994" y="2411689"/>
                <a:ext cx="1103971" cy="369332"/>
              </a:xfrm>
              <a:prstGeom prst="rect">
                <a:avLst/>
              </a:prstGeom>
              <a:blipFill>
                <a:blip r:embed="rId6"/>
                <a:stretch>
                  <a:fillRect b="-1034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EA98F19E-74BA-7D49-897D-8745DF7097EE}"/>
                  </a:ext>
                </a:extLst>
              </p:cNvPr>
              <p:cNvSpPr txBox="1"/>
              <p:nvPr/>
            </p:nvSpPr>
            <p:spPr>
              <a:xfrm>
                <a:off x="2217396" y="2411689"/>
                <a:ext cx="24995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b="0" i="1" smtClean="0">
                          <a:latin typeface="Cambria Math" panose="02040503050406030204" pitchFamily="18" charset="0"/>
                        </a:rPr>
                        <m:t>M</m:t>
                      </m:r>
                      <m:r>
                        <m:rPr>
                          <m:nor/>
                        </m:rPr>
                        <a:rPr lang="fr-FR" b="0" i="0" smtClean="0">
                          <a:latin typeface="Cambria Math" panose="02040503050406030204" pitchFamily="18" charset="0"/>
                        </a:rPr>
                        <m:t>aximum</m:t>
                      </m:r>
                      <m:r>
                        <m:rPr>
                          <m:nor/>
                        </m:rPr>
                        <a:rPr lang="fr-FR" b="0" i="0" smtClean="0">
                          <a:latin typeface="Cambria Math" panose="02040503050406030204" pitchFamily="18" charset="0"/>
                        </a:rPr>
                        <m:t> 1,5</m:t>
                      </m:r>
                      <m:r>
                        <a:rPr lang="fr-FR" b="0" i="1" smtClean="0">
                          <a:latin typeface="Cambria Math" panose="02040503050406030204" pitchFamily="18" charset="0"/>
                        </a:rPr>
                        <m:t>×</m:t>
                      </m:r>
                      <m:r>
                        <m:rPr>
                          <m:nor/>
                        </m:rPr>
                        <a:rPr lang="fr-FR" b="0" i="0" smtClean="0">
                          <a:latin typeface="Cambria Math" panose="02040503050406030204" pitchFamily="18" charset="0"/>
                        </a:rPr>
                        <m:t>IQR</m:t>
                      </m:r>
                    </m:oMath>
                  </m:oMathPara>
                </a14:m>
                <a:endParaRPr lang="fr-FR" dirty="0"/>
              </a:p>
            </p:txBody>
          </p:sp>
        </mc:Choice>
        <mc:Fallback xmlns="">
          <p:sp>
            <p:nvSpPr>
              <p:cNvPr id="28" name="ZoneTexte 27">
                <a:extLst>
                  <a:ext uri="{FF2B5EF4-FFF2-40B4-BE49-F238E27FC236}">
                    <a16:creationId xmlns:a16="http://schemas.microsoft.com/office/drawing/2014/main" id="{EA98F19E-74BA-7D49-897D-8745DF7097EE}"/>
                  </a:ext>
                </a:extLst>
              </p:cNvPr>
              <p:cNvSpPr txBox="1">
                <a:spLocks noRot="1" noChangeAspect="1" noMove="1" noResize="1" noEditPoints="1" noAdjustHandles="1" noChangeArrowheads="1" noChangeShapeType="1" noTextEdit="1"/>
              </p:cNvSpPr>
              <p:nvPr/>
            </p:nvSpPr>
            <p:spPr>
              <a:xfrm>
                <a:off x="2217396" y="2411689"/>
                <a:ext cx="2499582" cy="369332"/>
              </a:xfrm>
              <a:prstGeom prst="rect">
                <a:avLst/>
              </a:prstGeom>
              <a:blipFill>
                <a:blip r:embed="rId7"/>
                <a:stretch>
                  <a:fillRect b="-1724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F02F4E51-72D9-D24D-ABC5-952AC5B7DF7B}"/>
                  </a:ext>
                </a:extLst>
              </p:cNvPr>
              <p:cNvSpPr txBox="1"/>
              <p:nvPr/>
            </p:nvSpPr>
            <p:spPr>
              <a:xfrm>
                <a:off x="7017875" y="2411689"/>
                <a:ext cx="24995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fr-FR" b="0" i="1" smtClean="0">
                          <a:latin typeface="Cambria Math" panose="02040503050406030204" pitchFamily="18" charset="0"/>
                        </a:rPr>
                        <m:t>M</m:t>
                      </m:r>
                      <m:r>
                        <m:rPr>
                          <m:nor/>
                        </m:rPr>
                        <a:rPr lang="fr-FR" b="0" i="0" smtClean="0">
                          <a:latin typeface="Cambria Math" panose="02040503050406030204" pitchFamily="18" charset="0"/>
                        </a:rPr>
                        <m:t>aximum</m:t>
                      </m:r>
                      <m:r>
                        <m:rPr>
                          <m:nor/>
                        </m:rPr>
                        <a:rPr lang="fr-FR" b="0" i="0" smtClean="0">
                          <a:latin typeface="Cambria Math" panose="02040503050406030204" pitchFamily="18" charset="0"/>
                        </a:rPr>
                        <m:t> 1,5</m:t>
                      </m:r>
                      <m:r>
                        <a:rPr lang="fr-FR" b="0" i="1" smtClean="0">
                          <a:latin typeface="Cambria Math" panose="02040503050406030204" pitchFamily="18" charset="0"/>
                        </a:rPr>
                        <m:t>×</m:t>
                      </m:r>
                      <m:r>
                        <m:rPr>
                          <m:nor/>
                        </m:rPr>
                        <a:rPr lang="fr-FR" b="0" i="0" smtClean="0">
                          <a:latin typeface="Cambria Math" panose="02040503050406030204" pitchFamily="18" charset="0"/>
                        </a:rPr>
                        <m:t>IQR</m:t>
                      </m:r>
                    </m:oMath>
                  </m:oMathPara>
                </a14:m>
                <a:endParaRPr lang="fr-FR" dirty="0"/>
              </a:p>
            </p:txBody>
          </p:sp>
        </mc:Choice>
        <mc:Fallback xmlns="">
          <p:sp>
            <p:nvSpPr>
              <p:cNvPr id="29" name="ZoneTexte 28">
                <a:extLst>
                  <a:ext uri="{FF2B5EF4-FFF2-40B4-BE49-F238E27FC236}">
                    <a16:creationId xmlns:a16="http://schemas.microsoft.com/office/drawing/2014/main" id="{F02F4E51-72D9-D24D-ABC5-952AC5B7DF7B}"/>
                  </a:ext>
                </a:extLst>
              </p:cNvPr>
              <p:cNvSpPr txBox="1">
                <a:spLocks noRot="1" noChangeAspect="1" noMove="1" noResize="1" noEditPoints="1" noAdjustHandles="1" noChangeArrowheads="1" noChangeShapeType="1" noTextEdit="1"/>
              </p:cNvSpPr>
              <p:nvPr/>
            </p:nvSpPr>
            <p:spPr>
              <a:xfrm>
                <a:off x="7017875" y="2411689"/>
                <a:ext cx="2499582" cy="369332"/>
              </a:xfrm>
              <a:prstGeom prst="rect">
                <a:avLst/>
              </a:prstGeom>
              <a:blipFill>
                <a:blip r:embed="rId7"/>
                <a:stretch>
                  <a:fillRect b="-17241"/>
                </a:stretch>
              </a:blipFill>
            </p:spPr>
            <p:txBody>
              <a:bodyPr/>
              <a:lstStyle/>
              <a:p>
                <a:r>
                  <a:rPr lang="fr-FR">
                    <a:noFill/>
                  </a:rPr>
                  <a:t> </a:t>
                </a:r>
              </a:p>
            </p:txBody>
          </p:sp>
        </mc:Fallback>
      </mc:AlternateContent>
    </p:spTree>
    <p:extLst>
      <p:ext uri="{BB962C8B-B14F-4D97-AF65-F5344CB8AC3E}">
        <p14:creationId xmlns:p14="http://schemas.microsoft.com/office/powerpoint/2010/main" val="3571735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Boîte à moustache : exemple</a:t>
            </a:r>
          </a:p>
        </p:txBody>
      </p:sp>
      <p:pic>
        <p:nvPicPr>
          <p:cNvPr id="8" name="Image 7">
            <a:extLst>
              <a:ext uri="{FF2B5EF4-FFF2-40B4-BE49-F238E27FC236}">
                <a16:creationId xmlns:a16="http://schemas.microsoft.com/office/drawing/2014/main" id="{8305F4BE-4ED3-3649-80EC-A9D0FAED386D}"/>
              </a:ext>
            </a:extLst>
          </p:cNvPr>
          <p:cNvPicPr>
            <a:picLocks noChangeAspect="1"/>
          </p:cNvPicPr>
          <p:nvPr/>
        </p:nvPicPr>
        <p:blipFill>
          <a:blip r:embed="rId2"/>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3443768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524315"/>
          </a:xfrm>
          <a:prstGeom prst="rect">
            <a:avLst/>
          </a:prstGeom>
          <a:noFill/>
        </p:spPr>
        <p:txBody>
          <a:bodyPr wrap="square" rtlCol="0">
            <a:spAutoFit/>
          </a:bodyPr>
          <a:lstStyle/>
          <a:p>
            <a:r>
              <a:rPr lang="fr-FR" sz="2400" b="1" dirty="0"/>
              <a:t>Valeurs aberrantes : tentative de définition </a:t>
            </a:r>
          </a:p>
          <a:p>
            <a:endParaRPr lang="fr-FR" sz="2400" dirty="0"/>
          </a:p>
          <a:p>
            <a:pPr marL="342900" indent="-342900">
              <a:buFont typeface="Arial" panose="020B0604020202020204" pitchFamily="34" charset="0"/>
              <a:buChar char="•"/>
            </a:pPr>
            <a:r>
              <a:rPr lang="fr-FR" sz="2400" dirty="0"/>
              <a:t>Il s’agit de valeurs qui différent significativement des autres valeurs de l’échantillon.</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Il faut distinguer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Les valeurs réellement aberrantes, typiquement des erreurs de mesure, de relevé, de transmission, etc.</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Les valeurs extrêmes qui correspondent à des observations “hors norme“ mais bien réelles.</a:t>
            </a:r>
          </a:p>
        </p:txBody>
      </p:sp>
    </p:spTree>
    <p:extLst>
      <p:ext uri="{BB962C8B-B14F-4D97-AF65-F5344CB8AC3E}">
        <p14:creationId xmlns:p14="http://schemas.microsoft.com/office/powerpoint/2010/main" val="130733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Valeurs aberrantes : détection</a:t>
            </a:r>
          </a:p>
          <a:p>
            <a:endParaRPr lang="fr-FR" sz="2400" dirty="0"/>
          </a:p>
          <a:p>
            <a:pPr marL="342900" indent="-342900">
              <a:buFont typeface="Arial" panose="020B0604020202020204" pitchFamily="34" charset="0"/>
              <a:buChar char="•"/>
            </a:pPr>
            <a:r>
              <a:rPr lang="fr-FR" sz="2400" dirty="0"/>
              <a:t>Comparaison entre la moyenne et la médiane, de gros écarts sont souvent dus à des valeurs aberrantes.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Utilisation de graphiques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Histogramme : étude de la queue de la distribution.</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Boîte à moustache : les valeurs en dehors des moustaches sont considérées comme aberrantes.</a:t>
            </a:r>
          </a:p>
        </p:txBody>
      </p:sp>
    </p:spTree>
    <p:extLst>
      <p:ext uri="{BB962C8B-B14F-4D97-AF65-F5344CB8AC3E}">
        <p14:creationId xmlns:p14="http://schemas.microsoft.com/office/powerpoint/2010/main" val="362855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Valeurs aberrantes : exemple de détection avec un histogramme</a:t>
            </a:r>
          </a:p>
        </p:txBody>
      </p:sp>
      <p:pic>
        <p:nvPicPr>
          <p:cNvPr id="5" name="Image 4">
            <a:extLst>
              <a:ext uri="{FF2B5EF4-FFF2-40B4-BE49-F238E27FC236}">
                <a16:creationId xmlns:a16="http://schemas.microsoft.com/office/drawing/2014/main" id="{C5ED2409-E90B-2E45-9367-6B008A14F37F}"/>
              </a:ext>
            </a:extLst>
          </p:cNvPr>
          <p:cNvPicPr>
            <a:picLocks noChangeAspect="1"/>
          </p:cNvPicPr>
          <p:nvPr/>
        </p:nvPicPr>
        <p:blipFill>
          <a:blip r:embed="rId2"/>
          <a:stretch>
            <a:fillRect/>
          </a:stretch>
        </p:blipFill>
        <p:spPr>
          <a:xfrm>
            <a:off x="1596000" y="2160000"/>
            <a:ext cx="9000000" cy="4500000"/>
          </a:xfrm>
          <a:prstGeom prst="rect">
            <a:avLst/>
          </a:prstGeom>
        </p:spPr>
      </p:pic>
    </p:spTree>
    <p:extLst>
      <p:ext uri="{BB962C8B-B14F-4D97-AF65-F5344CB8AC3E}">
        <p14:creationId xmlns:p14="http://schemas.microsoft.com/office/powerpoint/2010/main" val="3220611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Valeurs aberrantes : exemple de détection avec une boîte à moustache</a:t>
            </a:r>
          </a:p>
        </p:txBody>
      </p:sp>
      <p:pic>
        <p:nvPicPr>
          <p:cNvPr id="5" name="Image 4">
            <a:extLst>
              <a:ext uri="{FF2B5EF4-FFF2-40B4-BE49-F238E27FC236}">
                <a16:creationId xmlns:a16="http://schemas.microsoft.com/office/drawing/2014/main" id="{C344B5F2-DD85-174B-947C-9E38134B3306}"/>
              </a:ext>
            </a:extLst>
          </p:cNvPr>
          <p:cNvPicPr>
            <a:picLocks noChangeAspect="1"/>
          </p:cNvPicPr>
          <p:nvPr/>
        </p:nvPicPr>
        <p:blipFill>
          <a:blip r:embed="rId3"/>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581851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Valeurs aberrantes : traitement</a:t>
            </a:r>
          </a:p>
          <a:p>
            <a:endParaRPr lang="fr-FR" sz="2400" dirty="0"/>
          </a:p>
          <a:p>
            <a:pPr marL="342900" indent="-342900">
              <a:buFont typeface="Arial" panose="020B0604020202020204" pitchFamily="34" charset="0"/>
              <a:buChar char="•"/>
            </a:pPr>
            <a:r>
              <a:rPr lang="fr-FR" sz="2400" dirty="0"/>
              <a:t>Les valeurs réellement aberrantes peuvent être supprimées du jeu de données.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À noter que si un échantillon comporte un nombre importants de valeurs aberrantes c’est l’intérêt même de toute la variable que l’on peut remettre en cause.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peut en effet supposer que dans ce cas que c’est toute la série de valeurs qui est touchée par ces erreurs de mesure. </a:t>
            </a:r>
          </a:p>
        </p:txBody>
      </p:sp>
    </p:spTree>
    <p:extLst>
      <p:ext uri="{BB962C8B-B14F-4D97-AF65-F5344CB8AC3E}">
        <p14:creationId xmlns:p14="http://schemas.microsoft.com/office/powerpoint/2010/main" val="143380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416320"/>
          </a:xfrm>
          <a:prstGeom prst="rect">
            <a:avLst/>
          </a:prstGeom>
          <a:noFill/>
        </p:spPr>
        <p:txBody>
          <a:bodyPr wrap="square" rtlCol="0">
            <a:spAutoFit/>
          </a:bodyPr>
          <a:lstStyle/>
          <a:p>
            <a:r>
              <a:rPr lang="fr-FR" sz="2400" b="1" dirty="0"/>
              <a:t>Cas des variables quantitatives discrètes</a:t>
            </a:r>
          </a:p>
          <a:p>
            <a:endParaRPr lang="fr-FR" sz="2400" dirty="0"/>
          </a:p>
          <a:p>
            <a:pPr marL="342900" indent="-342900">
              <a:buFont typeface="Arial" panose="020B0604020202020204" pitchFamily="34" charset="0"/>
              <a:buChar char="•"/>
            </a:pPr>
            <a:r>
              <a:rPr lang="fr-FR" sz="2400" dirty="0"/>
              <a:t>On pourra procéder de même qu’avec une variable qualitative ordinale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Table des effectifs ou des fréquences.</a:t>
            </a:r>
          </a:p>
          <a:p>
            <a:pPr marL="800100" lvl="1" indent="-342900">
              <a:buFont typeface="Arial" panose="020B0604020202020204" pitchFamily="34" charset="0"/>
              <a:buChar char="•"/>
            </a:pPr>
            <a:r>
              <a:rPr lang="fr-FR" sz="2400" dirty="0"/>
              <a:t>Diagramme à barres.</a:t>
            </a:r>
          </a:p>
          <a:p>
            <a:pPr marL="800100" lvl="1" indent="-342900">
              <a:buFont typeface="Arial" panose="020B0604020202020204" pitchFamily="34" charset="0"/>
              <a:buChar char="•"/>
            </a:pPr>
            <a:r>
              <a:rPr lang="fr-FR" sz="2400" dirty="0"/>
              <a:t>Diagramme circulaire.</a:t>
            </a:r>
          </a:p>
          <a:p>
            <a:pPr marL="800100" lvl="1" indent="-342900">
              <a:buFont typeface="Arial" panose="020B0604020202020204" pitchFamily="34" charset="0"/>
              <a:buChar char="•"/>
            </a:pPr>
            <a:r>
              <a:rPr lang="fr-FR" sz="2400" dirty="0"/>
              <a:t>Test d’adéquation du khi-deux.</a:t>
            </a:r>
          </a:p>
          <a:p>
            <a:pPr marL="800100" lvl="1" indent="-342900">
              <a:buFont typeface="Arial" panose="020B0604020202020204" pitchFamily="34" charset="0"/>
              <a:buChar char="•"/>
            </a:pPr>
            <a:r>
              <a:rPr lang="fr-FR" sz="2400" dirty="0"/>
              <a:t>Test d’indépendance du khi-deux.</a:t>
            </a:r>
          </a:p>
        </p:txBody>
      </p:sp>
      <p:pic>
        <p:nvPicPr>
          <p:cNvPr id="5" name="Graphique 4" descr="Gymnaste : anneaux avec un remplissage uni">
            <a:extLst>
              <a:ext uri="{FF2B5EF4-FFF2-40B4-BE49-F238E27FC236}">
                <a16:creationId xmlns:a16="http://schemas.microsoft.com/office/drawing/2014/main" id="{B396DD83-EE23-1748-8609-C12E65848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395076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Valeurs extrêmes : traitement</a:t>
            </a:r>
          </a:p>
          <a:p>
            <a:endParaRPr lang="fr-FR" sz="2400" dirty="0"/>
          </a:p>
          <a:p>
            <a:pPr marL="342900" indent="-342900">
              <a:buFont typeface="Arial" panose="020B0604020202020204" pitchFamily="34" charset="0"/>
              <a:buChar char="•"/>
            </a:pPr>
            <a:r>
              <a:rPr lang="fr-FR" sz="2400" dirty="0"/>
              <a:t>Les valeurs extrêmes n’ont pas de raison d’être supprimées définitivement du jeu de données.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pourra utiliser des paramètres robustes (médiane, espace interquartile, etc.) ou les ignorer (moyenne tronquée, etc.).</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Une autre technique consiste à remplacer les valeurs les plus extrêmes par des valeurs moins impactantes.</a:t>
            </a:r>
          </a:p>
        </p:txBody>
      </p:sp>
    </p:spTree>
    <p:extLst>
      <p:ext uri="{BB962C8B-B14F-4D97-AF65-F5344CB8AC3E}">
        <p14:creationId xmlns:p14="http://schemas.microsoft.com/office/powerpoint/2010/main" val="2881414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2616935"/>
              </a:xfrm>
              <a:prstGeom prst="rect">
                <a:avLst/>
              </a:prstGeom>
              <a:noFill/>
            </p:spPr>
            <p:txBody>
              <a:bodyPr wrap="square" rtlCol="0">
                <a:spAutoFit/>
              </a:bodyPr>
              <a:lstStyle/>
              <a:p>
                <a:r>
                  <a:rPr lang="fr-FR" sz="2400" b="1" dirty="0"/>
                  <a:t>Winsorisation : principe</a:t>
                </a:r>
              </a:p>
              <a:p>
                <a:endParaRPr lang="fr-FR" sz="2400" dirty="0"/>
              </a:p>
              <a:p>
                <a:pPr marL="342900" indent="-342900">
                  <a:buFont typeface="Arial" panose="020B0604020202020204" pitchFamily="34" charset="0"/>
                  <a:buChar char="•"/>
                </a:pPr>
                <a:r>
                  <a:rPr lang="fr-FR" sz="2400" dirty="0"/>
                  <a:t>On se fixe un seuil </a:t>
                </a:r>
                <a14:m>
                  <m:oMath xmlns:m="http://schemas.openxmlformats.org/officeDocument/2006/math">
                    <m:r>
                      <a:rPr lang="fr-FR" sz="2400" b="0" i="1" smtClean="0">
                        <a:latin typeface="Cambria Math" panose="02040503050406030204" pitchFamily="18" charset="0"/>
                      </a:rPr>
                      <m:t>𝛼</m:t>
                    </m:r>
                    <m:r>
                      <a:rPr lang="fr-FR" sz="2400" b="0" i="1" smtClean="0">
                        <a:latin typeface="Cambria Math" panose="02040503050406030204" pitchFamily="18" charset="0"/>
                      </a:rPr>
                      <m:t>&gt;0</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considère les valeurs en dessous du quantile d’ordre </a:t>
                </a:r>
                <a14:m>
                  <m:oMath xmlns:m="http://schemas.openxmlformats.org/officeDocument/2006/math">
                    <m:f>
                      <m:fPr>
                        <m:ctrlPr>
                          <a:rPr lang="fr-FR" sz="2400" i="1" smtClean="0">
                            <a:latin typeface="Cambria Math" panose="02040503050406030204" pitchFamily="18" charset="0"/>
                          </a:rPr>
                        </m:ctrlPr>
                      </m:fPr>
                      <m:num>
                        <m:r>
                          <a:rPr lang="fr-FR" sz="2400" b="0" i="1" smtClean="0">
                            <a:latin typeface="Cambria Math" panose="02040503050406030204" pitchFamily="18" charset="0"/>
                          </a:rPr>
                          <m:t>𝛼</m:t>
                        </m:r>
                      </m:num>
                      <m:den>
                        <m:r>
                          <a:rPr lang="fr-FR" sz="2400" b="0" i="1" smtClean="0">
                            <a:latin typeface="Cambria Math" panose="02040503050406030204" pitchFamily="18" charset="0"/>
                          </a:rPr>
                          <m:t>2</m:t>
                        </m:r>
                      </m:den>
                    </m:f>
                  </m:oMath>
                </a14:m>
                <a:r>
                  <a:rPr lang="fr-FR" sz="2400" dirty="0"/>
                  <a:t> et au dessus du quantile d’ordre </a:t>
                </a:r>
                <a14:m>
                  <m:oMath xmlns:m="http://schemas.openxmlformats.org/officeDocument/2006/math">
                    <m:r>
                      <a:rPr lang="fr-FR" sz="2400" b="0" i="1" smtClean="0">
                        <a:latin typeface="Cambria Math" panose="02040503050406030204" pitchFamily="18" charset="0"/>
                      </a:rPr>
                      <m:t>1−</m:t>
                    </m:r>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𝛼</m:t>
                        </m:r>
                      </m:num>
                      <m:den>
                        <m:r>
                          <a:rPr lang="fr-FR" sz="2400" b="0" i="1" smtClean="0">
                            <a:latin typeface="Cambria Math" panose="02040503050406030204" pitchFamily="18" charset="0"/>
                          </a:rPr>
                          <m:t>2</m:t>
                        </m:r>
                      </m:den>
                    </m:f>
                  </m:oMath>
                </a14:m>
                <a:r>
                  <a:rPr lang="fr-FR" sz="2400" dirty="0"/>
                  <a:t> :</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2616935"/>
              </a:xfrm>
              <a:prstGeom prst="rect">
                <a:avLst/>
              </a:prstGeom>
              <a:blipFill>
                <a:blip r:embed="rId3"/>
                <a:stretch>
                  <a:fillRect l="-843" t="-1932"/>
                </a:stretch>
              </a:blipFill>
            </p:spPr>
            <p:txBody>
              <a:bodyPr/>
              <a:lstStyle/>
              <a:p>
                <a:r>
                  <a:rPr lang="fr-FR">
                    <a:noFill/>
                  </a:rPr>
                  <a:t> </a:t>
                </a:r>
              </a:p>
            </p:txBody>
          </p:sp>
        </mc:Fallback>
      </mc:AlternateContent>
      <p:cxnSp>
        <p:nvCxnSpPr>
          <p:cNvPr id="7" name="Connecteur droit 6">
            <a:extLst>
              <a:ext uri="{FF2B5EF4-FFF2-40B4-BE49-F238E27FC236}">
                <a16:creationId xmlns:a16="http://schemas.microsoft.com/office/drawing/2014/main" id="{5055C1F7-6880-F745-8487-D6B28F1ECD7F}"/>
              </a:ext>
            </a:extLst>
          </p:cNvPr>
          <p:cNvCxnSpPr/>
          <p:nvPr/>
        </p:nvCxnSpPr>
        <p:spPr>
          <a:xfrm>
            <a:off x="1594800" y="4839629"/>
            <a:ext cx="90000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45DBD3A3-2C54-0047-995C-E97BD9B1244D}"/>
              </a:ext>
            </a:extLst>
          </p:cNvPr>
          <p:cNvCxnSpPr>
            <a:cxnSpLocks/>
          </p:cNvCxnSpPr>
          <p:nvPr/>
        </p:nvCxnSpPr>
        <p:spPr>
          <a:xfrm>
            <a:off x="1594800" y="5397189"/>
            <a:ext cx="1080000"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A480A3A-3F3F-1443-B6B0-C3A58CAAEC9F}"/>
                  </a:ext>
                </a:extLst>
              </p:cNvPr>
              <p:cNvSpPr txBox="1"/>
              <p:nvPr/>
            </p:nvSpPr>
            <p:spPr>
              <a:xfrm>
                <a:off x="758282" y="4654963"/>
                <a:ext cx="579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fr-FR" b="0" i="0" smtClean="0">
                          <a:latin typeface="Cambria Math" panose="02040503050406030204" pitchFamily="18" charset="0"/>
                        </a:rPr>
                        <m:t>min</m:t>
                      </m:r>
                    </m:oMath>
                  </m:oMathPara>
                </a14:m>
                <a:endParaRPr lang="fr-FR" dirty="0"/>
              </a:p>
            </p:txBody>
          </p:sp>
        </mc:Choice>
        <mc:Fallback xmlns="">
          <p:sp>
            <p:nvSpPr>
              <p:cNvPr id="11" name="ZoneTexte 10">
                <a:extLst>
                  <a:ext uri="{FF2B5EF4-FFF2-40B4-BE49-F238E27FC236}">
                    <a16:creationId xmlns:a16="http://schemas.microsoft.com/office/drawing/2014/main" id="{AA480A3A-3F3F-1443-B6B0-C3A58CAAEC9F}"/>
                  </a:ext>
                </a:extLst>
              </p:cNvPr>
              <p:cNvSpPr txBox="1">
                <a:spLocks noRot="1" noChangeAspect="1" noMove="1" noResize="1" noEditPoints="1" noAdjustHandles="1" noChangeArrowheads="1" noChangeShapeType="1" noTextEdit="1"/>
              </p:cNvSpPr>
              <p:nvPr/>
            </p:nvSpPr>
            <p:spPr>
              <a:xfrm>
                <a:off x="758282" y="4654963"/>
                <a:ext cx="579864"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8318D6D-84A5-F649-AEFD-368DDF44041C}"/>
                  </a:ext>
                </a:extLst>
              </p:cNvPr>
              <p:cNvSpPr txBox="1"/>
              <p:nvPr/>
            </p:nvSpPr>
            <p:spPr>
              <a:xfrm>
                <a:off x="10853854" y="4654963"/>
                <a:ext cx="5798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fr-FR" b="0" i="0" smtClean="0">
                          <a:latin typeface="Cambria Math" panose="02040503050406030204" pitchFamily="18" charset="0"/>
                        </a:rPr>
                        <m:t>max</m:t>
                      </m:r>
                    </m:oMath>
                  </m:oMathPara>
                </a14:m>
                <a:endParaRPr lang="fr-FR" dirty="0"/>
              </a:p>
            </p:txBody>
          </p:sp>
        </mc:Choice>
        <mc:Fallback xmlns="">
          <p:sp>
            <p:nvSpPr>
              <p:cNvPr id="12" name="ZoneTexte 11">
                <a:extLst>
                  <a:ext uri="{FF2B5EF4-FFF2-40B4-BE49-F238E27FC236}">
                    <a16:creationId xmlns:a16="http://schemas.microsoft.com/office/drawing/2014/main" id="{98318D6D-84A5-F649-AEFD-368DDF44041C}"/>
                  </a:ext>
                </a:extLst>
              </p:cNvPr>
              <p:cNvSpPr txBox="1">
                <a:spLocks noRot="1" noChangeAspect="1" noMove="1" noResize="1" noEditPoints="1" noAdjustHandles="1" noChangeArrowheads="1" noChangeShapeType="1" noTextEdit="1"/>
              </p:cNvSpPr>
              <p:nvPr/>
            </p:nvSpPr>
            <p:spPr>
              <a:xfrm>
                <a:off x="10853854" y="4654963"/>
                <a:ext cx="579864" cy="369332"/>
              </a:xfrm>
              <a:prstGeom prst="rect">
                <a:avLst/>
              </a:prstGeom>
              <a:blipFill>
                <a:blip r:embed="rId5"/>
                <a:stretch>
                  <a:fillRect/>
                </a:stretch>
              </a:blipFill>
            </p:spPr>
            <p:txBody>
              <a:bodyPr/>
              <a:lstStyle/>
              <a:p>
                <a:r>
                  <a:rPr lang="fr-FR">
                    <a:noFill/>
                  </a:rPr>
                  <a:t> </a:t>
                </a:r>
              </a:p>
            </p:txBody>
          </p:sp>
        </mc:Fallback>
      </mc:AlternateContent>
      <p:cxnSp>
        <p:nvCxnSpPr>
          <p:cNvPr id="13" name="Connecteur droit avec flèche 12">
            <a:extLst>
              <a:ext uri="{FF2B5EF4-FFF2-40B4-BE49-F238E27FC236}">
                <a16:creationId xmlns:a16="http://schemas.microsoft.com/office/drawing/2014/main" id="{3DBDAD85-9663-E242-AA0F-6E37E99898D7}"/>
              </a:ext>
            </a:extLst>
          </p:cNvPr>
          <p:cNvCxnSpPr>
            <a:cxnSpLocks/>
          </p:cNvCxnSpPr>
          <p:nvPr/>
        </p:nvCxnSpPr>
        <p:spPr>
          <a:xfrm>
            <a:off x="2665293" y="5397189"/>
            <a:ext cx="6840000"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305EACFB-3DCF-F942-8CF2-DD75BA8BC395}"/>
              </a:ext>
            </a:extLst>
          </p:cNvPr>
          <p:cNvCxnSpPr>
            <a:cxnSpLocks/>
          </p:cNvCxnSpPr>
          <p:nvPr/>
        </p:nvCxnSpPr>
        <p:spPr>
          <a:xfrm>
            <a:off x="9492498" y="5393471"/>
            <a:ext cx="1080000" cy="0"/>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BB1A43E5-445E-7344-82FF-A10D8F56F6ED}"/>
                  </a:ext>
                </a:extLst>
              </p:cNvPr>
              <p:cNvSpPr txBox="1"/>
              <p:nvPr/>
            </p:nvSpPr>
            <p:spPr>
              <a:xfrm>
                <a:off x="1867170" y="5616064"/>
                <a:ext cx="535259" cy="5648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𝛼</m:t>
                          </m:r>
                        </m:num>
                        <m:den>
                          <m:r>
                            <a:rPr lang="fr-FR" b="0" i="1" smtClean="0">
                              <a:latin typeface="Cambria Math" panose="02040503050406030204" pitchFamily="18" charset="0"/>
                            </a:rPr>
                            <m:t>2</m:t>
                          </m:r>
                        </m:den>
                      </m:f>
                    </m:oMath>
                  </m:oMathPara>
                </a14:m>
                <a:endParaRPr lang="fr-FR" dirty="0"/>
              </a:p>
            </p:txBody>
          </p:sp>
        </mc:Choice>
        <mc:Fallback xmlns="">
          <p:sp>
            <p:nvSpPr>
              <p:cNvPr id="16" name="ZoneTexte 15">
                <a:extLst>
                  <a:ext uri="{FF2B5EF4-FFF2-40B4-BE49-F238E27FC236}">
                    <a16:creationId xmlns:a16="http://schemas.microsoft.com/office/drawing/2014/main" id="{BB1A43E5-445E-7344-82FF-A10D8F56F6ED}"/>
                  </a:ext>
                </a:extLst>
              </p:cNvPr>
              <p:cNvSpPr txBox="1">
                <a:spLocks noRot="1" noChangeAspect="1" noMove="1" noResize="1" noEditPoints="1" noAdjustHandles="1" noChangeArrowheads="1" noChangeShapeType="1" noTextEdit="1"/>
              </p:cNvSpPr>
              <p:nvPr/>
            </p:nvSpPr>
            <p:spPr>
              <a:xfrm>
                <a:off x="1867170" y="5616064"/>
                <a:ext cx="535259" cy="564835"/>
              </a:xfrm>
              <a:prstGeom prst="rect">
                <a:avLst/>
              </a:prstGeom>
              <a:blipFill>
                <a:blip r:embed="rId6"/>
                <a:stretch>
                  <a:fillRect b="-6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F25FDAB8-611D-9143-B6B8-6BE2CDC53BB4}"/>
                  </a:ext>
                </a:extLst>
              </p:cNvPr>
              <p:cNvSpPr txBox="1"/>
              <p:nvPr/>
            </p:nvSpPr>
            <p:spPr>
              <a:xfrm>
                <a:off x="5718251" y="5713815"/>
                <a:ext cx="78271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1−</m:t>
                      </m:r>
                      <m:r>
                        <a:rPr lang="fr-FR" b="0" i="1" smtClean="0">
                          <a:latin typeface="Cambria Math" panose="02040503050406030204" pitchFamily="18" charset="0"/>
                        </a:rPr>
                        <m:t>𝛼</m:t>
                      </m:r>
                    </m:oMath>
                  </m:oMathPara>
                </a14:m>
                <a:endParaRPr lang="fr-FR" dirty="0"/>
              </a:p>
            </p:txBody>
          </p:sp>
        </mc:Choice>
        <mc:Fallback xmlns="">
          <p:sp>
            <p:nvSpPr>
              <p:cNvPr id="18" name="ZoneTexte 17">
                <a:extLst>
                  <a:ext uri="{FF2B5EF4-FFF2-40B4-BE49-F238E27FC236}">
                    <a16:creationId xmlns:a16="http://schemas.microsoft.com/office/drawing/2014/main" id="{F25FDAB8-611D-9143-B6B8-6BE2CDC53BB4}"/>
                  </a:ext>
                </a:extLst>
              </p:cNvPr>
              <p:cNvSpPr txBox="1">
                <a:spLocks noRot="1" noChangeAspect="1" noMove="1" noResize="1" noEditPoints="1" noAdjustHandles="1" noChangeArrowheads="1" noChangeShapeType="1" noTextEdit="1"/>
              </p:cNvSpPr>
              <p:nvPr/>
            </p:nvSpPr>
            <p:spPr>
              <a:xfrm>
                <a:off x="5718251" y="5713815"/>
                <a:ext cx="782716" cy="369332"/>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48711A59-C70E-8048-8E4E-92F0EBC4C5BF}"/>
                  </a:ext>
                </a:extLst>
              </p:cNvPr>
              <p:cNvSpPr txBox="1"/>
              <p:nvPr/>
            </p:nvSpPr>
            <p:spPr>
              <a:xfrm>
                <a:off x="9816790" y="5616064"/>
                <a:ext cx="535259" cy="5648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𝛼</m:t>
                          </m:r>
                        </m:num>
                        <m:den>
                          <m:r>
                            <a:rPr lang="fr-FR" b="0" i="1" smtClean="0">
                              <a:latin typeface="Cambria Math" panose="02040503050406030204" pitchFamily="18" charset="0"/>
                            </a:rPr>
                            <m:t>2</m:t>
                          </m:r>
                        </m:den>
                      </m:f>
                    </m:oMath>
                  </m:oMathPara>
                </a14:m>
                <a:endParaRPr lang="fr-FR" dirty="0"/>
              </a:p>
            </p:txBody>
          </p:sp>
        </mc:Choice>
        <mc:Fallback xmlns="">
          <p:sp>
            <p:nvSpPr>
              <p:cNvPr id="19" name="ZoneTexte 18">
                <a:extLst>
                  <a:ext uri="{FF2B5EF4-FFF2-40B4-BE49-F238E27FC236}">
                    <a16:creationId xmlns:a16="http://schemas.microsoft.com/office/drawing/2014/main" id="{48711A59-C70E-8048-8E4E-92F0EBC4C5BF}"/>
                  </a:ext>
                </a:extLst>
              </p:cNvPr>
              <p:cNvSpPr txBox="1">
                <a:spLocks noRot="1" noChangeAspect="1" noMove="1" noResize="1" noEditPoints="1" noAdjustHandles="1" noChangeArrowheads="1" noChangeShapeType="1" noTextEdit="1"/>
              </p:cNvSpPr>
              <p:nvPr/>
            </p:nvSpPr>
            <p:spPr>
              <a:xfrm>
                <a:off x="9816790" y="5616064"/>
                <a:ext cx="535259" cy="564835"/>
              </a:xfrm>
              <a:prstGeom prst="rect">
                <a:avLst/>
              </a:prstGeom>
              <a:blipFill>
                <a:blip r:embed="rId6"/>
                <a:stretch>
                  <a:fillRect b="-6667"/>
                </a:stretch>
              </a:blipFill>
            </p:spPr>
            <p:txBody>
              <a:bodyPr/>
              <a:lstStyle/>
              <a:p>
                <a:r>
                  <a:rPr lang="fr-FR">
                    <a:noFill/>
                  </a:rPr>
                  <a:t> </a:t>
                </a:r>
              </a:p>
            </p:txBody>
          </p:sp>
        </mc:Fallback>
      </mc:AlternateContent>
    </p:spTree>
    <p:extLst>
      <p:ext uri="{BB962C8B-B14F-4D97-AF65-F5344CB8AC3E}">
        <p14:creationId xmlns:p14="http://schemas.microsoft.com/office/powerpoint/2010/main" val="3067132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662156"/>
              </a:xfrm>
              <a:prstGeom prst="rect">
                <a:avLst/>
              </a:prstGeom>
              <a:noFill/>
            </p:spPr>
            <p:txBody>
              <a:bodyPr wrap="square" rtlCol="0">
                <a:spAutoFit/>
              </a:bodyPr>
              <a:lstStyle/>
              <a:p>
                <a:r>
                  <a:rPr lang="fr-FR" sz="2400" b="1" dirty="0"/>
                  <a:t>Winsorisation : principe (suite)</a:t>
                </a:r>
              </a:p>
              <a:p>
                <a:endParaRPr lang="fr-FR" sz="2400" dirty="0"/>
              </a:p>
              <a:p>
                <a:pPr marL="342900" indent="-342900">
                  <a:buFont typeface="Arial" panose="020B0604020202020204" pitchFamily="34" charset="0"/>
                  <a:buChar char="•"/>
                </a:pPr>
                <a:r>
                  <a:rPr lang="fr-FR" sz="2400" dirty="0"/>
                  <a:t>On remplace ensuite les valeurs en dessous du quantile d’ordre </a:t>
                </a:r>
                <a14:m>
                  <m:oMath xmlns:m="http://schemas.openxmlformats.org/officeDocument/2006/math">
                    <m:f>
                      <m:fPr>
                        <m:ctrlPr>
                          <a:rPr lang="fr-FR" sz="2400" i="1">
                            <a:latin typeface="Cambria Math" panose="02040503050406030204" pitchFamily="18" charset="0"/>
                          </a:rPr>
                        </m:ctrlPr>
                      </m:fPr>
                      <m:num>
                        <m:r>
                          <a:rPr lang="fr-FR" sz="2400" i="1">
                            <a:latin typeface="Cambria Math" panose="02040503050406030204" pitchFamily="18" charset="0"/>
                          </a:rPr>
                          <m:t>𝛼</m:t>
                        </m:r>
                      </m:num>
                      <m:den>
                        <m:r>
                          <a:rPr lang="fr-FR" sz="2400" i="1">
                            <a:latin typeface="Cambria Math" panose="02040503050406030204" pitchFamily="18" charset="0"/>
                          </a:rPr>
                          <m:t>2</m:t>
                        </m:r>
                      </m:den>
                    </m:f>
                  </m:oMath>
                </a14:m>
                <a:r>
                  <a:rPr lang="fr-FR" sz="2400" dirty="0"/>
                  <a:t> par ce quantile.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De même pour les valeurs au dessus du quantile d’ordre </a:t>
                </a:r>
                <a14:m>
                  <m:oMath xmlns:m="http://schemas.openxmlformats.org/officeDocument/2006/math">
                    <m:r>
                      <a:rPr lang="fr-FR" sz="2400" i="1">
                        <a:latin typeface="Cambria Math" panose="02040503050406030204" pitchFamily="18" charset="0"/>
                      </a:rPr>
                      <m:t>1−</m:t>
                    </m:r>
                    <m:f>
                      <m:fPr>
                        <m:ctrlPr>
                          <a:rPr lang="fr-FR" sz="2400" i="1">
                            <a:latin typeface="Cambria Math" panose="02040503050406030204" pitchFamily="18" charset="0"/>
                          </a:rPr>
                        </m:ctrlPr>
                      </m:fPr>
                      <m:num>
                        <m:r>
                          <a:rPr lang="fr-FR" sz="2400" i="1">
                            <a:latin typeface="Cambria Math" panose="02040503050406030204" pitchFamily="18" charset="0"/>
                          </a:rPr>
                          <m:t>𝛼</m:t>
                        </m:r>
                      </m:num>
                      <m:den>
                        <m:r>
                          <a:rPr lang="fr-FR" sz="2400" i="1">
                            <a:latin typeface="Cambria Math" panose="02040503050406030204" pitchFamily="18" charset="0"/>
                          </a:rPr>
                          <m:t>2</m:t>
                        </m:r>
                      </m:den>
                    </m:f>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peut alors procéder aux calculs de paramètres usuels, en particulier la moyenne.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662156"/>
              </a:xfrm>
              <a:prstGeom prst="rect">
                <a:avLst/>
              </a:prstGeom>
              <a:blipFill>
                <a:blip r:embed="rId2"/>
                <a:stretch>
                  <a:fillRect l="-843" t="-1379" b="-2414"/>
                </a:stretch>
              </a:blipFill>
            </p:spPr>
            <p:txBody>
              <a:bodyPr/>
              <a:lstStyle/>
              <a:p>
                <a:r>
                  <a:rPr lang="fr-FR">
                    <a:noFill/>
                  </a:rPr>
                  <a:t> </a:t>
                </a:r>
              </a:p>
            </p:txBody>
          </p:sp>
        </mc:Fallback>
      </mc:AlternateContent>
    </p:spTree>
    <p:extLst>
      <p:ext uri="{BB962C8B-B14F-4D97-AF65-F5344CB8AC3E}">
        <p14:creationId xmlns:p14="http://schemas.microsoft.com/office/powerpoint/2010/main" val="1259261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200329"/>
              </a:xfrm>
              <a:prstGeom prst="rect">
                <a:avLst/>
              </a:prstGeom>
              <a:noFill/>
            </p:spPr>
            <p:txBody>
              <a:bodyPr wrap="square" rtlCol="0">
                <a:spAutoFit/>
              </a:bodyPr>
              <a:lstStyle/>
              <a:p>
                <a:r>
                  <a:rPr lang="fr-FR" sz="2400" b="1" dirty="0"/>
                  <a:t>Winsorisation : exemple</a:t>
                </a:r>
              </a:p>
              <a:p>
                <a:endParaRPr lang="fr-FR" sz="2400" dirty="0"/>
              </a:p>
              <a:p>
                <a:pPr marL="342900" indent="-342900">
                  <a:buFont typeface="Arial" panose="020B0604020202020204" pitchFamily="34" charset="0"/>
                  <a:buChar char="•"/>
                </a:pPr>
                <a:r>
                  <a:rPr lang="fr-FR" sz="2400" dirty="0"/>
                  <a:t>Prenons </a:t>
                </a:r>
                <a14:m>
                  <m:oMath xmlns:m="http://schemas.openxmlformats.org/officeDocument/2006/math">
                    <m:r>
                      <a:rPr lang="fr-FR" sz="2400" b="0" i="1" smtClean="0">
                        <a:latin typeface="Cambria Math" panose="02040503050406030204" pitchFamily="18" charset="0"/>
                      </a:rPr>
                      <m:t>𝛼</m:t>
                    </m:r>
                    <m:r>
                      <a:rPr lang="fr-FR" sz="2400" b="0" i="1" smtClean="0">
                        <a:latin typeface="Cambria Math" panose="02040503050406030204" pitchFamily="18" charset="0"/>
                      </a:rPr>
                      <m:t>=0,05</m:t>
                    </m:r>
                  </m:oMath>
                </a14:m>
                <a:r>
                  <a:rPr lang="fr-FR" sz="2400" dirty="0"/>
                  <a:t> et effectuons une Winsorisation sur la variable “mass“ :</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1200329"/>
              </a:xfrm>
              <a:prstGeom prst="rect">
                <a:avLst/>
              </a:prstGeom>
              <a:blipFill>
                <a:blip r:embed="rId3"/>
                <a:stretch>
                  <a:fillRect l="-843" t="-4167" b="-9375"/>
                </a:stretch>
              </a:blipFill>
            </p:spPr>
            <p:txBody>
              <a:bodyPr/>
              <a:lstStyle/>
              <a:p>
                <a:r>
                  <a:rPr lang="fr-FR">
                    <a:noFill/>
                  </a:rPr>
                  <a:t> </a:t>
                </a:r>
              </a:p>
            </p:txBody>
          </p:sp>
        </mc:Fallback>
      </mc:AlternateContent>
      <p:pic>
        <p:nvPicPr>
          <p:cNvPr id="7" name="Image 6" descr="Une image contenant table&#10;&#10;Description générée automatiquement">
            <a:extLst>
              <a:ext uri="{FF2B5EF4-FFF2-40B4-BE49-F238E27FC236}">
                <a16:creationId xmlns:a16="http://schemas.microsoft.com/office/drawing/2014/main" id="{26E0A667-B171-914A-9C4B-79CAC54252B8}"/>
              </a:ext>
            </a:extLst>
          </p:cNvPr>
          <p:cNvPicPr>
            <a:picLocks noChangeAspect="1"/>
          </p:cNvPicPr>
          <p:nvPr/>
        </p:nvPicPr>
        <p:blipFill>
          <a:blip r:embed="rId4"/>
          <a:stretch>
            <a:fillRect/>
          </a:stretch>
        </p:blipFill>
        <p:spPr>
          <a:xfrm>
            <a:off x="2496000" y="2960411"/>
            <a:ext cx="7200000" cy="1312707"/>
          </a:xfrm>
          <a:prstGeom prst="rect">
            <a:avLst/>
          </a:prstGeom>
        </p:spPr>
      </p:pic>
      <p:pic>
        <p:nvPicPr>
          <p:cNvPr id="9" name="Image 8" descr="Une image contenant table&#10;&#10;Description générée automatiquement">
            <a:extLst>
              <a:ext uri="{FF2B5EF4-FFF2-40B4-BE49-F238E27FC236}">
                <a16:creationId xmlns:a16="http://schemas.microsoft.com/office/drawing/2014/main" id="{78D4195F-9A03-6A42-9813-0DDCF2F63E45}"/>
              </a:ext>
            </a:extLst>
          </p:cNvPr>
          <p:cNvPicPr>
            <a:picLocks noChangeAspect="1"/>
          </p:cNvPicPr>
          <p:nvPr/>
        </p:nvPicPr>
        <p:blipFill>
          <a:blip r:embed="rId5"/>
          <a:stretch>
            <a:fillRect/>
          </a:stretch>
        </p:blipFill>
        <p:spPr>
          <a:xfrm>
            <a:off x="2507595" y="5482523"/>
            <a:ext cx="7200000" cy="1066078"/>
          </a:xfrm>
          <a:prstGeom prst="rect">
            <a:avLst/>
          </a:prstGeom>
        </p:spPr>
      </p:pic>
      <p:sp>
        <p:nvSpPr>
          <p:cNvPr id="10" name="Flèche vers la droite 9">
            <a:extLst>
              <a:ext uri="{FF2B5EF4-FFF2-40B4-BE49-F238E27FC236}">
                <a16:creationId xmlns:a16="http://schemas.microsoft.com/office/drawing/2014/main" id="{82B53CBC-BB60-4440-808E-CD79757F0DCA}"/>
              </a:ext>
            </a:extLst>
          </p:cNvPr>
          <p:cNvSpPr/>
          <p:nvPr/>
        </p:nvSpPr>
        <p:spPr>
          <a:xfrm rot="5400000">
            <a:off x="5628000" y="4787820"/>
            <a:ext cx="936000" cy="180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27899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Winsorisation : exemple (suite)</a:t>
                </a:r>
              </a:p>
              <a:p>
                <a:endParaRPr lang="fr-FR" sz="2400" dirty="0"/>
              </a:p>
              <a:p>
                <a:pPr marL="342900" indent="-342900">
                  <a:buFont typeface="Arial" panose="020B0604020202020204" pitchFamily="34" charset="0"/>
                  <a:buChar char="•"/>
                </a:pPr>
                <a:r>
                  <a:rPr lang="fr-FR" sz="2400" dirty="0"/>
                  <a:t>Après la Winsorisation effectuée avec </a:t>
                </a:r>
                <a14:m>
                  <m:oMath xmlns:m="http://schemas.openxmlformats.org/officeDocument/2006/math">
                    <m:r>
                      <a:rPr lang="fr-FR" sz="2400" i="1">
                        <a:latin typeface="Cambria Math" panose="02040503050406030204" pitchFamily="18" charset="0"/>
                      </a:rPr>
                      <m:t>𝛼</m:t>
                    </m:r>
                    <m:r>
                      <a:rPr lang="fr-FR" sz="2400" i="1">
                        <a:latin typeface="Cambria Math" panose="02040503050406030204" pitchFamily="18" charset="0"/>
                      </a:rPr>
                      <m:t>=0,05</m:t>
                    </m:r>
                  </m:oMath>
                </a14:m>
                <a:r>
                  <a:rPr lang="fr-FR" sz="2400" dirty="0"/>
                  <a:t>, la moyenne arithmétique de la variable “mass“ est égale à </a:t>
                </a:r>
                <a14:m>
                  <m:oMath xmlns:m="http://schemas.openxmlformats.org/officeDocument/2006/math">
                    <m:r>
                      <a:rPr lang="fr-FR" sz="2400" b="0" i="1" smtClean="0">
                        <a:latin typeface="Cambria Math" panose="02040503050406030204" pitchFamily="18" charset="0"/>
                      </a:rPr>
                      <m:t>76,48</m:t>
                    </m:r>
                  </m:oMath>
                </a14:m>
                <a:r>
                  <a:rPr lang="fr-FR" sz="2400" dirty="0"/>
                  <a:t>. Sans cela elle était égale à </a:t>
                </a:r>
                <a14:m>
                  <m:oMath xmlns:m="http://schemas.openxmlformats.org/officeDocument/2006/math">
                    <m:r>
                      <a:rPr lang="fr-FR" sz="2400" b="0" i="1" smtClean="0">
                        <a:latin typeface="Cambria Math" panose="02040503050406030204" pitchFamily="18" charset="0"/>
                      </a:rPr>
                      <m:t>97,31</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Après la Winsorisation effectuée avec </a:t>
                </a:r>
                <a14:m>
                  <m:oMath xmlns:m="http://schemas.openxmlformats.org/officeDocument/2006/math">
                    <m:r>
                      <a:rPr lang="fr-FR" sz="2400" i="1">
                        <a:latin typeface="Cambria Math" panose="02040503050406030204" pitchFamily="18" charset="0"/>
                      </a:rPr>
                      <m:t>𝛼</m:t>
                    </m:r>
                    <m:r>
                      <a:rPr lang="fr-FR" sz="2400" i="1">
                        <a:latin typeface="Cambria Math" panose="02040503050406030204" pitchFamily="18" charset="0"/>
                      </a:rPr>
                      <m:t>=0,05</m:t>
                    </m:r>
                  </m:oMath>
                </a14:m>
                <a:r>
                  <a:rPr lang="fr-FR" sz="2400" dirty="0"/>
                  <a:t>, la moyenne arithmétique de la variable “mass“ est égale à </a:t>
                </a:r>
                <a14:m>
                  <m:oMath xmlns:m="http://schemas.openxmlformats.org/officeDocument/2006/math">
                    <m:r>
                      <a:rPr lang="fr-FR" sz="2400" i="1" dirty="0" smtClean="0">
                        <a:latin typeface="Cambria Math" panose="02040503050406030204" pitchFamily="18" charset="0"/>
                      </a:rPr>
                      <m:t>1</m:t>
                    </m:r>
                    <m:r>
                      <a:rPr lang="fr-FR" sz="2400" b="0" i="1" dirty="0" smtClean="0">
                        <a:latin typeface="Cambria Math" panose="02040503050406030204" pitchFamily="18" charset="0"/>
                      </a:rPr>
                      <m:t>74</m:t>
                    </m:r>
                    <m:r>
                      <a:rPr lang="fr-FR" sz="2400" i="1">
                        <a:latin typeface="Cambria Math" panose="02040503050406030204" pitchFamily="18" charset="0"/>
                      </a:rPr>
                      <m:t>,</m:t>
                    </m:r>
                    <m:r>
                      <a:rPr lang="fr-FR" sz="2400" b="0" i="1" smtClean="0">
                        <a:latin typeface="Cambria Math" panose="02040503050406030204" pitchFamily="18" charset="0"/>
                      </a:rPr>
                      <m:t>33</m:t>
                    </m:r>
                  </m:oMath>
                </a14:m>
                <a:r>
                  <a:rPr lang="fr-FR" sz="2400" dirty="0"/>
                  <a:t>. Sans cela elle était égale à </a:t>
                </a:r>
                <a14:m>
                  <m:oMath xmlns:m="http://schemas.openxmlformats.org/officeDocument/2006/math">
                    <m:r>
                      <a:rPr lang="fr-FR" sz="2400" i="1" dirty="0">
                        <a:latin typeface="Cambria Math" panose="02040503050406030204" pitchFamily="18" charset="0"/>
                      </a:rPr>
                      <m:t>174</m:t>
                    </m:r>
                    <m:r>
                      <a:rPr lang="fr-FR" sz="2400" i="1">
                        <a:latin typeface="Cambria Math" panose="02040503050406030204" pitchFamily="18" charset="0"/>
                      </a:rPr>
                      <m:t>,3</m:t>
                    </m:r>
                    <m:r>
                      <a:rPr lang="fr-FR" sz="2400" b="0" i="1" smtClean="0">
                        <a:latin typeface="Cambria Math" panose="02040503050406030204" pitchFamily="18" charset="0"/>
                      </a:rPr>
                      <m:t>6</m:t>
                    </m:r>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046988"/>
              </a:xfrm>
              <a:prstGeom prst="rect">
                <a:avLst/>
              </a:prstGeom>
              <a:blipFill>
                <a:blip r:embed="rId2"/>
                <a:stretch>
                  <a:fillRect l="-843" t="-1660" b="-3320"/>
                </a:stretch>
              </a:blipFill>
            </p:spPr>
            <p:txBody>
              <a:bodyPr/>
              <a:lstStyle/>
              <a:p>
                <a:r>
                  <a:rPr lang="fr-FR">
                    <a:noFill/>
                  </a:rPr>
                  <a:t> </a:t>
                </a:r>
              </a:p>
            </p:txBody>
          </p:sp>
        </mc:Fallback>
      </mc:AlternateContent>
      <p:pic>
        <p:nvPicPr>
          <p:cNvPr id="5" name="Graphique 4" descr="Scène de château avec un remplissage uni">
            <a:extLst>
              <a:ext uri="{FF2B5EF4-FFF2-40B4-BE49-F238E27FC236}">
                <a16:creationId xmlns:a16="http://schemas.microsoft.com/office/drawing/2014/main" id="{474FFB6B-D0B8-E842-9CCC-3B329AFE09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4278709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046988"/>
          </a:xfrm>
          <a:prstGeom prst="rect">
            <a:avLst/>
          </a:prstGeom>
          <a:noFill/>
        </p:spPr>
        <p:txBody>
          <a:bodyPr wrap="square" rtlCol="0">
            <a:spAutoFit/>
          </a:bodyPr>
          <a:lstStyle/>
          <a:p>
            <a:r>
              <a:rPr lang="fr-FR" sz="2400" b="1" dirty="0"/>
              <a:t>Graphique en violon : principe</a:t>
            </a:r>
          </a:p>
          <a:p>
            <a:endParaRPr lang="fr-FR" sz="2400" dirty="0"/>
          </a:p>
          <a:p>
            <a:pPr marL="342900" indent="-342900">
              <a:buFont typeface="Arial" panose="020B0604020202020204" pitchFamily="34" charset="0"/>
              <a:buChar char="•"/>
            </a:pPr>
            <a:r>
              <a:rPr lang="fr-FR" sz="2400" dirty="0"/>
              <a:t>Permet d’avoir sur un même graphique les informations apportées par une boîte à moustache et par une courbe de densité.</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L’axe horizontal permet de visualiser la boîte à moustache (sauf éventuellement les valeurs aberrantes) et l’axe vertical donne la courbe de densité.</a:t>
            </a:r>
          </a:p>
        </p:txBody>
      </p:sp>
      <p:pic>
        <p:nvPicPr>
          <p:cNvPr id="7" name="Graphique 6" descr="Badge à suivre avec un remplissage uni">
            <a:extLst>
              <a:ext uri="{FF2B5EF4-FFF2-40B4-BE49-F238E27FC236}">
                <a16:creationId xmlns:a16="http://schemas.microsoft.com/office/drawing/2014/main" id="{B35BACA4-3AE3-5F48-9460-6950610AF7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196274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200329"/>
          </a:xfrm>
          <a:prstGeom prst="rect">
            <a:avLst/>
          </a:prstGeom>
          <a:noFill/>
        </p:spPr>
        <p:txBody>
          <a:bodyPr wrap="square" rtlCol="0">
            <a:spAutoFit/>
          </a:bodyPr>
          <a:lstStyle/>
          <a:p>
            <a:r>
              <a:rPr lang="fr-FR" sz="2400" b="1" dirty="0"/>
              <a:t>Graphique en violon : exemple</a:t>
            </a:r>
          </a:p>
          <a:p>
            <a:endParaRPr lang="fr-FR" sz="2400" dirty="0"/>
          </a:p>
          <a:p>
            <a:pPr marL="342900" indent="-342900">
              <a:buFont typeface="Arial" panose="020B0604020202020204" pitchFamily="34" charset="0"/>
              <a:buChar char="•"/>
            </a:pPr>
            <a:r>
              <a:rPr lang="fr-FR" sz="2400" dirty="0"/>
              <a:t>Il va donc permettre de visualiser à la fois la boîte à moustache et la densité :</a:t>
            </a:r>
          </a:p>
        </p:txBody>
      </p:sp>
      <p:pic>
        <p:nvPicPr>
          <p:cNvPr id="4" name="Image 3">
            <a:extLst>
              <a:ext uri="{FF2B5EF4-FFF2-40B4-BE49-F238E27FC236}">
                <a16:creationId xmlns:a16="http://schemas.microsoft.com/office/drawing/2014/main" id="{9716E2A7-B36A-9345-8038-9A916ED90B61}"/>
              </a:ext>
            </a:extLst>
          </p:cNvPr>
          <p:cNvPicPr>
            <a:picLocks noChangeAspect="1"/>
          </p:cNvPicPr>
          <p:nvPr/>
        </p:nvPicPr>
        <p:blipFill>
          <a:blip r:embed="rId2"/>
          <a:stretch>
            <a:fillRect/>
          </a:stretch>
        </p:blipFill>
        <p:spPr>
          <a:xfrm>
            <a:off x="54767" y="3069392"/>
            <a:ext cx="5400000" cy="2700000"/>
          </a:xfrm>
          <a:prstGeom prst="rect">
            <a:avLst/>
          </a:prstGeom>
        </p:spPr>
      </p:pic>
      <p:pic>
        <p:nvPicPr>
          <p:cNvPr id="5" name="Image 4">
            <a:extLst>
              <a:ext uri="{FF2B5EF4-FFF2-40B4-BE49-F238E27FC236}">
                <a16:creationId xmlns:a16="http://schemas.microsoft.com/office/drawing/2014/main" id="{A3BDF500-6A15-CA4B-A2E5-2E93F2B92AD9}"/>
              </a:ext>
            </a:extLst>
          </p:cNvPr>
          <p:cNvPicPr>
            <a:picLocks noChangeAspect="1"/>
          </p:cNvPicPr>
          <p:nvPr/>
        </p:nvPicPr>
        <p:blipFill>
          <a:blip r:embed="rId3"/>
          <a:stretch>
            <a:fillRect/>
          </a:stretch>
        </p:blipFill>
        <p:spPr>
          <a:xfrm>
            <a:off x="6737233" y="3069392"/>
            <a:ext cx="5400000" cy="2700000"/>
          </a:xfrm>
          <a:prstGeom prst="rect">
            <a:avLst/>
          </a:prstGeom>
        </p:spPr>
      </p:pic>
    </p:spTree>
    <p:extLst>
      <p:ext uri="{BB962C8B-B14F-4D97-AF65-F5344CB8AC3E}">
        <p14:creationId xmlns:p14="http://schemas.microsoft.com/office/powerpoint/2010/main" val="1753691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3. Paramètres de dispersion.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Graphique en violon : exemple</a:t>
            </a:r>
          </a:p>
        </p:txBody>
      </p:sp>
      <p:pic>
        <p:nvPicPr>
          <p:cNvPr id="7" name="Image 6">
            <a:extLst>
              <a:ext uri="{FF2B5EF4-FFF2-40B4-BE49-F238E27FC236}">
                <a16:creationId xmlns:a16="http://schemas.microsoft.com/office/drawing/2014/main" id="{2BE53FFA-795E-C644-BF79-701B631FF342}"/>
              </a:ext>
            </a:extLst>
          </p:cNvPr>
          <p:cNvPicPr>
            <a:picLocks noChangeAspect="1"/>
          </p:cNvPicPr>
          <p:nvPr/>
        </p:nvPicPr>
        <p:blipFill>
          <a:blip r:embed="rId2"/>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4105306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3. Paramètres de dispersion.</a:t>
            </a:r>
          </a:p>
        </p:txBody>
      </p:sp>
    </p:spTree>
    <p:extLst>
      <p:ext uri="{BB962C8B-B14F-4D97-AF65-F5344CB8AC3E}">
        <p14:creationId xmlns:p14="http://schemas.microsoft.com/office/powerpoint/2010/main" val="2692839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5400" dirty="0"/>
          </a:p>
          <a:p>
            <a:endParaRPr lang="fr-FR" sz="5400" dirty="0"/>
          </a:p>
          <a:p>
            <a:endParaRPr lang="fr-FR" sz="5400" dirty="0"/>
          </a:p>
          <a:p>
            <a:r>
              <a:rPr lang="fr-FR" sz="5400" dirty="0">
                <a:solidFill>
                  <a:schemeClr val="bg1"/>
                </a:solidFill>
              </a:rPr>
              <a:t>4. Paramètres de forme.</a:t>
            </a:r>
          </a:p>
        </p:txBody>
      </p:sp>
    </p:spTree>
    <p:extLst>
      <p:ext uri="{BB962C8B-B14F-4D97-AF65-F5344CB8AC3E}">
        <p14:creationId xmlns:p14="http://schemas.microsoft.com/office/powerpoint/2010/main" val="169680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200329"/>
          </a:xfrm>
          <a:prstGeom prst="rect">
            <a:avLst/>
          </a:prstGeom>
          <a:noFill/>
        </p:spPr>
        <p:txBody>
          <a:bodyPr wrap="square" rtlCol="0">
            <a:spAutoFit/>
          </a:bodyPr>
          <a:lstStyle/>
          <a:p>
            <a:r>
              <a:rPr lang="fr-FR" sz="2400" b="1" dirty="0"/>
              <a:t>Table des effectifs ou des fréquences : exemple</a:t>
            </a:r>
          </a:p>
          <a:p>
            <a:endParaRPr lang="fr-FR" sz="2400" dirty="0"/>
          </a:p>
          <a:p>
            <a:pPr marL="342900" indent="-342900">
              <a:buFont typeface="Arial" panose="020B0604020202020204" pitchFamily="34" charset="0"/>
              <a:buChar char="•"/>
            </a:pPr>
            <a:r>
              <a:rPr lang="fr-FR" sz="2400" dirty="0"/>
              <a:t>Étude de la variable “first film“ :</a:t>
            </a:r>
          </a:p>
        </p:txBody>
      </p:sp>
      <p:pic>
        <p:nvPicPr>
          <p:cNvPr id="5" name="Image 4">
            <a:extLst>
              <a:ext uri="{FF2B5EF4-FFF2-40B4-BE49-F238E27FC236}">
                <a16:creationId xmlns:a16="http://schemas.microsoft.com/office/drawing/2014/main" id="{FF393968-AF7F-4745-821B-C6298A0A68F8}"/>
              </a:ext>
            </a:extLst>
          </p:cNvPr>
          <p:cNvPicPr>
            <a:picLocks noChangeAspect="1"/>
          </p:cNvPicPr>
          <p:nvPr/>
        </p:nvPicPr>
        <p:blipFill>
          <a:blip r:embed="rId2"/>
          <a:stretch>
            <a:fillRect/>
          </a:stretch>
        </p:blipFill>
        <p:spPr>
          <a:xfrm>
            <a:off x="2246197" y="3117600"/>
            <a:ext cx="2146300" cy="3200400"/>
          </a:xfrm>
          <a:prstGeom prst="rect">
            <a:avLst/>
          </a:prstGeom>
        </p:spPr>
      </p:pic>
      <p:pic>
        <p:nvPicPr>
          <p:cNvPr id="13" name="Image 12">
            <a:extLst>
              <a:ext uri="{FF2B5EF4-FFF2-40B4-BE49-F238E27FC236}">
                <a16:creationId xmlns:a16="http://schemas.microsoft.com/office/drawing/2014/main" id="{7DB1CE79-5F2A-6941-8CEB-0BD0A9B35280}"/>
              </a:ext>
            </a:extLst>
          </p:cNvPr>
          <p:cNvPicPr>
            <a:picLocks noChangeAspect="1"/>
          </p:cNvPicPr>
          <p:nvPr/>
        </p:nvPicPr>
        <p:blipFill>
          <a:blip r:embed="rId3"/>
          <a:stretch>
            <a:fillRect/>
          </a:stretch>
        </p:blipFill>
        <p:spPr>
          <a:xfrm>
            <a:off x="7723303" y="3117600"/>
            <a:ext cx="2222500" cy="3200400"/>
          </a:xfrm>
          <a:prstGeom prst="rect">
            <a:avLst/>
          </a:prstGeom>
        </p:spPr>
      </p:pic>
    </p:spTree>
    <p:extLst>
      <p:ext uri="{BB962C8B-B14F-4D97-AF65-F5344CB8AC3E}">
        <p14:creationId xmlns:p14="http://schemas.microsoft.com/office/powerpoint/2010/main" val="2845101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Paramètres de forme : objectifs</a:t>
            </a:r>
          </a:p>
          <a:p>
            <a:endParaRPr lang="fr-FR" sz="2400" dirty="0"/>
          </a:p>
          <a:p>
            <a:pPr marL="342900" indent="-342900">
              <a:buFont typeface="Arial" panose="020B0604020202020204" pitchFamily="34" charset="0"/>
              <a:buChar char="•"/>
            </a:pPr>
            <a:r>
              <a:rPr lang="fr-FR" sz="2400" dirty="0"/>
              <a:t>Le but est de compléter la description d’une variable quantitative en calculant des paramètres qui vont renseigner sur sa forme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Mesure de l’asymétrie.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Mesure de la concentration des valeurs autour du pic de la distribution.</a:t>
            </a:r>
          </a:p>
          <a:p>
            <a:pPr marL="800100" lvl="1"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Ces paramètres n’ont réellement de sens que pour des variables unimodales.</a:t>
            </a:r>
          </a:p>
        </p:txBody>
      </p:sp>
    </p:spTree>
    <p:extLst>
      <p:ext uri="{BB962C8B-B14F-4D97-AF65-F5344CB8AC3E}">
        <p14:creationId xmlns:p14="http://schemas.microsoft.com/office/powerpoint/2010/main" val="9830851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804713"/>
              </a:xfrm>
              <a:prstGeom prst="rect">
                <a:avLst/>
              </a:prstGeom>
              <a:noFill/>
            </p:spPr>
            <p:txBody>
              <a:bodyPr wrap="square" rtlCol="0">
                <a:spAutoFit/>
              </a:bodyPr>
              <a:lstStyle/>
              <a:p>
                <a:r>
                  <a:rPr lang="fr-FR" sz="2400" b="1" dirty="0"/>
                  <a:t>Coefficient d’asymétrie : définition</a:t>
                </a:r>
              </a:p>
              <a:p>
                <a:endParaRPr lang="fr-FR" sz="2400" dirty="0"/>
              </a:p>
              <a:p>
                <a:pPr marL="342900" indent="-342900">
                  <a:buFont typeface="Arial" panose="020B0604020202020204" pitchFamily="34" charset="0"/>
                  <a:buChar char="•"/>
                </a:pPr>
                <a:r>
                  <a:rPr lang="fr-FR" sz="2400" dirty="0"/>
                  <a:t>On définit le </a:t>
                </a:r>
                <a:r>
                  <a:rPr lang="fr-FR" sz="2400" b="1" dirty="0"/>
                  <a:t>coefficient d’asymétrie </a:t>
                </a:r>
                <a:r>
                  <a:rPr lang="fr-FR" sz="2400" dirty="0"/>
                  <a:t>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 </a:t>
                </a:r>
                <a14:m>
                  <m:oMath xmlns:m="http://schemas.openxmlformats.org/officeDocument/2006/math">
                    <m:r>
                      <a:rPr lang="fr-FR" sz="2400" b="0" i="1" smtClean="0">
                        <a:latin typeface="Cambria Math" panose="02040503050406030204" pitchFamily="18" charset="0"/>
                      </a:rPr>
                      <m:t>𝑠𝑘𝑒𝑤</m:t>
                    </m:r>
                  </m:oMath>
                </a14:m>
                <a:r>
                  <a:rPr lang="fr-FR" sz="2400" dirty="0"/>
                  <a:t>,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𝑠𝑘𝑒𝑤</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f>
                            <m:fPr>
                              <m:ctrlPr>
                                <a:rPr lang="fr-FR" sz="2400" b="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𝑛</m:t>
                              </m:r>
                            </m:den>
                          </m:f>
                          <m:nary>
                            <m:naryPr>
                              <m:chr m:val="∑"/>
                              <m:ctrlPr>
                                <a:rPr lang="fr-FR" sz="2400" b="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𝑛</m:t>
                              </m:r>
                            </m:sup>
                            <m:e>
                              <m:sSup>
                                <m:sSupPr>
                                  <m:ctrlPr>
                                    <a:rPr lang="fr-FR" sz="2400" b="0" i="1" smtClean="0">
                                      <a:latin typeface="Cambria Math" panose="02040503050406030204" pitchFamily="18" charset="0"/>
                                    </a:rPr>
                                  </m:ctrlPr>
                                </m:sSupPr>
                                <m:e>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bar>
                                        <m:barPr>
                                          <m:pos m:val="top"/>
                                          <m:ctrlPr>
                                            <a:rPr lang="fr-FR" sz="2400" b="0" i="1" smtClean="0">
                                              <a:latin typeface="Cambria Math" panose="02040503050406030204" pitchFamily="18" charset="0"/>
                                            </a:rPr>
                                          </m:ctrlPr>
                                        </m:barPr>
                                        <m:e>
                                          <m:r>
                                            <a:rPr lang="fr-FR" sz="2400" b="0" i="1" smtClean="0">
                                              <a:latin typeface="Cambria Math" panose="02040503050406030204" pitchFamily="18" charset="0"/>
                                            </a:rPr>
                                            <m:t>𝑥</m:t>
                                          </m:r>
                                        </m:e>
                                      </m:bar>
                                    </m:e>
                                  </m:d>
                                </m:e>
                                <m:sup>
                                  <m:r>
                                    <a:rPr lang="fr-FR" sz="2400" b="0" i="1" smtClean="0">
                                      <a:latin typeface="Cambria Math" panose="02040503050406030204" pitchFamily="18" charset="0"/>
                                    </a:rPr>
                                    <m:t>3</m:t>
                                  </m:r>
                                </m:sup>
                              </m:sSup>
                            </m:e>
                          </m:nary>
                        </m:num>
                        <m:den>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𝑠</m:t>
                              </m:r>
                            </m:e>
                            <m:sup>
                              <m:r>
                                <a:rPr lang="fr-FR" sz="2400" b="0" i="1" smtClean="0">
                                  <a:latin typeface="Cambria Math" panose="02040503050406030204" pitchFamily="18" charset="0"/>
                                </a:rPr>
                                <m:t>3</m:t>
                              </m:r>
                            </m:sup>
                          </m:sSup>
                        </m:den>
                      </m:f>
                      <m:r>
                        <a:rPr lang="fr-FR" sz="2400" b="0" i="1" smtClean="0">
                          <a:latin typeface="Cambria Math" panose="02040503050406030204" pitchFamily="18" charset="0"/>
                        </a:rPr>
                        <m:t>=</m:t>
                      </m:r>
                      <m:f>
                        <m:fPr>
                          <m:ctrlPr>
                            <a:rPr lang="fr-FR" sz="2400" i="1">
                              <a:latin typeface="Cambria Math" panose="02040503050406030204" pitchFamily="18" charset="0"/>
                            </a:rPr>
                          </m:ctrlPr>
                        </m:fPr>
                        <m:num>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r>
                                        <a:rPr lang="fr-FR" sz="2400" i="1">
                                          <a:latin typeface="Cambria Math" panose="02040503050406030204" pitchFamily="18" charset="0"/>
                                        </a:rPr>
                                        <m:t>−</m:t>
                                      </m:r>
                                      <m:bar>
                                        <m:barPr>
                                          <m:pos m:val="top"/>
                                          <m:ctrlPr>
                                            <a:rPr lang="fr-FR" sz="2400" i="1">
                                              <a:latin typeface="Cambria Math" panose="02040503050406030204" pitchFamily="18" charset="0"/>
                                            </a:rPr>
                                          </m:ctrlPr>
                                        </m:barPr>
                                        <m:e>
                                          <m:r>
                                            <a:rPr lang="fr-FR" sz="2400" i="1">
                                              <a:latin typeface="Cambria Math" panose="02040503050406030204" pitchFamily="18" charset="0"/>
                                            </a:rPr>
                                            <m:t>𝑥</m:t>
                                          </m:r>
                                        </m:e>
                                      </m:bar>
                                    </m:e>
                                  </m:d>
                                </m:e>
                                <m:sup>
                                  <m:r>
                                    <a:rPr lang="fr-FR" sz="2400" i="1">
                                      <a:latin typeface="Cambria Math" panose="02040503050406030204" pitchFamily="18" charset="0"/>
                                    </a:rPr>
                                    <m:t>3</m:t>
                                  </m:r>
                                </m:sup>
                              </m:sSup>
                            </m:e>
                          </m:nary>
                        </m:num>
                        <m:den>
                          <m:sSup>
                            <m:sSupPr>
                              <m:ctrlPr>
                                <a:rPr lang="fr-FR" sz="2400" i="1" smtClean="0">
                                  <a:latin typeface="Cambria Math" panose="02040503050406030204" pitchFamily="18" charset="0"/>
                                </a:rPr>
                              </m:ctrlPr>
                            </m:sSupPr>
                            <m:e>
                              <m:d>
                                <m:dPr>
                                  <m:ctrlPr>
                                    <a:rPr lang="fr-FR" sz="2400" i="1" smtClean="0">
                                      <a:latin typeface="Cambria Math" panose="02040503050406030204" pitchFamily="18" charset="0"/>
                                    </a:rPr>
                                  </m:ctrlPr>
                                </m:dPr>
                                <m:e>
                                  <m:f>
                                    <m:fPr>
                                      <m:ctrlPr>
                                        <a:rPr lang="fr-FR" sz="2400" i="1" smtClean="0">
                                          <a:latin typeface="Cambria Math" panose="02040503050406030204" pitchFamily="18" charset="0"/>
                                        </a:rPr>
                                      </m:ctrlPr>
                                    </m:fPr>
                                    <m:num>
                                      <m:r>
                                        <a:rPr lang="fr-FR" sz="2400" b="0" i="1" smtClean="0">
                                          <a:latin typeface="Cambria Math" panose="02040503050406030204" pitchFamily="18" charset="0"/>
                                        </a:rPr>
                                        <m:t>1</m:t>
                                      </m:r>
                                    </m:num>
                                    <m:den>
                                      <m:r>
                                        <a:rPr lang="fr-FR" sz="2400" b="0" i="1" smtClean="0">
                                          <a:latin typeface="Cambria Math" panose="02040503050406030204" pitchFamily="18" charset="0"/>
                                        </a:rPr>
                                        <m:t>𝑛</m:t>
                                      </m:r>
                                      <m:r>
                                        <a:rPr lang="fr-FR" sz="2400" b="0" i="1" smtClean="0">
                                          <a:latin typeface="Cambria Math" panose="02040503050406030204" pitchFamily="18" charset="0"/>
                                        </a:rPr>
                                        <m:t>−1</m:t>
                                      </m:r>
                                    </m:den>
                                  </m:f>
                                  <m:nary>
                                    <m:naryPr>
                                      <m:chr m:val="∑"/>
                                      <m:ctrlPr>
                                        <a:rPr lang="fr-FR" sz="240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𝑛</m:t>
                                      </m:r>
                                    </m:sup>
                                    <m:e>
                                      <m:sSup>
                                        <m:sSupPr>
                                          <m:ctrlPr>
                                            <a:rPr lang="fr-FR" sz="2400" i="1" smtClean="0">
                                              <a:latin typeface="Cambria Math" panose="02040503050406030204" pitchFamily="18" charset="0"/>
                                            </a:rPr>
                                          </m:ctrlPr>
                                        </m:sSupPr>
                                        <m:e>
                                          <m:d>
                                            <m:dPr>
                                              <m:ctrlPr>
                                                <a:rPr lang="fr-FR" sz="2400" i="1" smtClean="0">
                                                  <a:latin typeface="Cambria Math" panose="02040503050406030204" pitchFamily="18" charset="0"/>
                                                </a:rPr>
                                              </m:ctrlPr>
                                            </m:dPr>
                                            <m:e>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bar>
                                                <m:barPr>
                                                  <m:pos m:val="top"/>
                                                  <m:ctrlPr>
                                                    <a:rPr lang="fr-FR" sz="2400" b="0" i="1" smtClean="0">
                                                      <a:latin typeface="Cambria Math" panose="02040503050406030204" pitchFamily="18" charset="0"/>
                                                    </a:rPr>
                                                  </m:ctrlPr>
                                                </m:barPr>
                                                <m:e>
                                                  <m:r>
                                                    <a:rPr lang="fr-FR" sz="2400" b="0" i="1" smtClean="0">
                                                      <a:latin typeface="Cambria Math" panose="02040503050406030204" pitchFamily="18" charset="0"/>
                                                    </a:rPr>
                                                    <m:t>𝑥</m:t>
                                                  </m:r>
                                                </m:e>
                                              </m:bar>
                                            </m:e>
                                          </m:d>
                                        </m:e>
                                        <m:sup>
                                          <m:r>
                                            <a:rPr lang="fr-FR" sz="2400" b="0" i="1" smtClean="0">
                                              <a:latin typeface="Cambria Math" panose="02040503050406030204" pitchFamily="18" charset="0"/>
                                            </a:rPr>
                                            <m:t>2</m:t>
                                          </m:r>
                                        </m:sup>
                                      </m:sSup>
                                    </m:e>
                                  </m:nary>
                                </m:e>
                              </m:d>
                            </m:e>
                            <m:sup>
                              <m:f>
                                <m:fPr>
                                  <m:type m:val="skw"/>
                                  <m:ctrlPr>
                                    <a:rPr lang="fr-FR" sz="2400" i="1" smtClean="0">
                                      <a:latin typeface="Cambria Math" panose="02040503050406030204" pitchFamily="18" charset="0"/>
                                    </a:rPr>
                                  </m:ctrlPr>
                                </m:fPr>
                                <m:num>
                                  <m:r>
                                    <a:rPr lang="fr-FR" sz="2400" b="0" i="1" smtClean="0">
                                      <a:latin typeface="Cambria Math" panose="02040503050406030204" pitchFamily="18" charset="0"/>
                                    </a:rPr>
                                    <m:t>3</m:t>
                                  </m:r>
                                </m:num>
                                <m:den>
                                  <m:r>
                                    <a:rPr lang="fr-FR" sz="2400" b="0" i="1" smtClean="0">
                                      <a:latin typeface="Cambria Math" panose="02040503050406030204" pitchFamily="18" charset="0"/>
                                    </a:rPr>
                                    <m:t>2</m:t>
                                  </m:r>
                                </m:den>
                              </m:f>
                            </m:sup>
                          </m:sSup>
                        </m:den>
                      </m:f>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Il s’agit de la moyenne des cubes des écarts à la moyenne, divisé par l’écart-type au cube.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804713"/>
              </a:xfrm>
              <a:prstGeom prst="rect">
                <a:avLst/>
              </a:prstGeom>
              <a:blipFill>
                <a:blip r:embed="rId3"/>
                <a:stretch>
                  <a:fillRect l="-843" t="-1053" r="-361" b="-1842"/>
                </a:stretch>
              </a:blipFill>
            </p:spPr>
            <p:txBody>
              <a:bodyPr/>
              <a:lstStyle/>
              <a:p>
                <a:r>
                  <a:rPr lang="fr-FR">
                    <a:noFill/>
                  </a:rPr>
                  <a:t> </a:t>
                </a:r>
              </a:p>
            </p:txBody>
          </p:sp>
        </mc:Fallback>
      </mc:AlternateContent>
    </p:spTree>
    <p:extLst>
      <p:ext uri="{BB962C8B-B14F-4D97-AF65-F5344CB8AC3E}">
        <p14:creationId xmlns:p14="http://schemas.microsoft.com/office/powerpoint/2010/main" val="2578501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629779" cy="4524315"/>
              </a:xfrm>
              <a:prstGeom prst="rect">
                <a:avLst/>
              </a:prstGeom>
              <a:noFill/>
            </p:spPr>
            <p:txBody>
              <a:bodyPr wrap="square" rtlCol="0">
                <a:spAutoFit/>
              </a:bodyPr>
              <a:lstStyle/>
              <a:p>
                <a:r>
                  <a:rPr lang="fr-FR" sz="2400" b="1" dirty="0"/>
                  <a:t>Coefficient d’asymétrie : interprétation</a:t>
                </a:r>
              </a:p>
              <a:p>
                <a:endParaRPr lang="fr-FR" sz="2400" dirty="0"/>
              </a:p>
              <a:p>
                <a:pPr marL="342900" indent="-342900">
                  <a:buFont typeface="Arial" panose="020B0604020202020204" pitchFamily="34" charset="0"/>
                  <a:buChar char="•"/>
                </a:pPr>
                <a:r>
                  <a:rPr lang="fr-FR" sz="2400" dirty="0"/>
                  <a:t>Un coefficient d’asymétrie proche de </a:t>
                </a:r>
                <a14:m>
                  <m:oMath xmlns:m="http://schemas.openxmlformats.org/officeDocument/2006/math">
                    <m:r>
                      <a:rPr lang="fr-FR" sz="2400" b="0" i="1" smtClean="0">
                        <a:latin typeface="Cambria Math" panose="02040503050406030204" pitchFamily="18" charset="0"/>
                      </a:rPr>
                      <m:t>0</m:t>
                    </m:r>
                  </m:oMath>
                </a14:m>
                <a:r>
                  <a:rPr lang="fr-FR" sz="2400" dirty="0"/>
                  <a:t> correspond à une distribution symétrique. </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Sinon, ce coefficient va indiquer où vont se répartir les valeurs par rapport au pic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Cas où </a:t>
                </a:r>
                <a14:m>
                  <m:oMath xmlns:m="http://schemas.openxmlformats.org/officeDocument/2006/math">
                    <m:r>
                      <a:rPr lang="fr-FR" sz="2400" b="0" i="1" smtClean="0">
                        <a:latin typeface="Cambria Math" panose="02040503050406030204" pitchFamily="18" charset="0"/>
                      </a:rPr>
                      <m:t>𝑠𝑘𝑒𝑤</m:t>
                    </m:r>
                    <m:r>
                      <a:rPr lang="fr-FR" sz="2400" b="0" i="1" smtClean="0">
                        <a:latin typeface="Cambria Math" panose="02040503050406030204" pitchFamily="18" charset="0"/>
                      </a:rPr>
                      <m:t>&gt;0</m:t>
                    </m:r>
                  </m:oMath>
                </a14:m>
                <a:r>
                  <a:rPr lang="fr-FR" sz="2400" dirty="0"/>
                  <a:t> : la distribution est décalée vers la gauche et la queue s’étale vers la droite.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Cas où </a:t>
                </a:r>
                <a14:m>
                  <m:oMath xmlns:m="http://schemas.openxmlformats.org/officeDocument/2006/math">
                    <m:r>
                      <a:rPr lang="fr-FR" sz="2400" i="1">
                        <a:latin typeface="Cambria Math" panose="02040503050406030204" pitchFamily="18" charset="0"/>
                      </a:rPr>
                      <m:t>𝑠𝑘𝑒𝑤</m:t>
                    </m:r>
                    <m:r>
                      <a:rPr lang="fr-FR" sz="2400" b="0" i="1" smtClean="0">
                        <a:latin typeface="Cambria Math" panose="02040503050406030204" pitchFamily="18" charset="0"/>
                      </a:rPr>
                      <m:t>&lt;</m:t>
                    </m:r>
                    <m:r>
                      <a:rPr lang="fr-FR" sz="2400" i="1">
                        <a:latin typeface="Cambria Math" panose="02040503050406030204" pitchFamily="18" charset="0"/>
                      </a:rPr>
                      <m:t>0</m:t>
                    </m:r>
                  </m:oMath>
                </a14:m>
                <a:r>
                  <a:rPr lang="fr-FR" sz="2400" dirty="0"/>
                  <a:t> : la distribution est décalée vers la droite et la queue s’étale vers la gauche.</a:t>
                </a:r>
              </a:p>
              <a:p>
                <a:pPr marL="800100" lvl="1" indent="-342900">
                  <a:buFont typeface="Arial" panose="020B0604020202020204" pitchFamily="34" charset="0"/>
                  <a:buChar char="•"/>
                </a:pPr>
                <a:endParaRPr lang="fr-FR" sz="2400" dirty="0"/>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629779" cy="4524315"/>
              </a:xfrm>
              <a:prstGeom prst="rect">
                <a:avLst/>
              </a:prstGeom>
              <a:blipFill>
                <a:blip r:embed="rId2"/>
                <a:stretch>
                  <a:fillRect l="-835" t="-1120" r="-1074"/>
                </a:stretch>
              </a:blipFill>
            </p:spPr>
            <p:txBody>
              <a:bodyPr/>
              <a:lstStyle/>
              <a:p>
                <a:r>
                  <a:rPr lang="fr-FR">
                    <a:noFill/>
                  </a:rPr>
                  <a:t> </a:t>
                </a:r>
              </a:p>
            </p:txBody>
          </p:sp>
        </mc:Fallback>
      </mc:AlternateContent>
    </p:spTree>
    <p:extLst>
      <p:ext uri="{BB962C8B-B14F-4D97-AF65-F5344CB8AC3E}">
        <p14:creationId xmlns:p14="http://schemas.microsoft.com/office/powerpoint/2010/main" val="253681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d’asymétrie : exemple</a:t>
            </a:r>
          </a:p>
        </p:txBody>
      </p:sp>
      <p:pic>
        <p:nvPicPr>
          <p:cNvPr id="7" name="Image 6">
            <a:extLst>
              <a:ext uri="{FF2B5EF4-FFF2-40B4-BE49-F238E27FC236}">
                <a16:creationId xmlns:a16="http://schemas.microsoft.com/office/drawing/2014/main" id="{273AE3E1-810B-7541-93DA-745C9E51FEA3}"/>
              </a:ext>
            </a:extLst>
          </p:cNvPr>
          <p:cNvPicPr>
            <a:picLocks noChangeAspect="1"/>
          </p:cNvPicPr>
          <p:nvPr/>
        </p:nvPicPr>
        <p:blipFill>
          <a:blip r:embed="rId3"/>
          <a:stretch>
            <a:fillRect/>
          </a:stretch>
        </p:blipFill>
        <p:spPr>
          <a:xfrm>
            <a:off x="1596000" y="2160000"/>
            <a:ext cx="9000000" cy="4500000"/>
          </a:xfrm>
          <a:prstGeom prst="rect">
            <a:avLst/>
          </a:prstGeom>
        </p:spPr>
      </p:pic>
    </p:spTree>
    <p:extLst>
      <p:ext uri="{BB962C8B-B14F-4D97-AF65-F5344CB8AC3E}">
        <p14:creationId xmlns:p14="http://schemas.microsoft.com/office/powerpoint/2010/main" val="2139033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d’asymétrie : exemple (suite)</a:t>
            </a:r>
          </a:p>
        </p:txBody>
      </p:sp>
      <p:pic>
        <p:nvPicPr>
          <p:cNvPr id="5" name="Image 4">
            <a:extLst>
              <a:ext uri="{FF2B5EF4-FFF2-40B4-BE49-F238E27FC236}">
                <a16:creationId xmlns:a16="http://schemas.microsoft.com/office/drawing/2014/main" id="{D3926FC7-397F-7845-A53A-CF32DDFC78AC}"/>
              </a:ext>
            </a:extLst>
          </p:cNvPr>
          <p:cNvPicPr>
            <a:picLocks noChangeAspect="1"/>
          </p:cNvPicPr>
          <p:nvPr/>
        </p:nvPicPr>
        <p:blipFill>
          <a:blip r:embed="rId3"/>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3775711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d’asymétrie : exemple (fin)</a:t>
            </a:r>
          </a:p>
        </p:txBody>
      </p:sp>
      <p:pic>
        <p:nvPicPr>
          <p:cNvPr id="5" name="Image 4">
            <a:extLst>
              <a:ext uri="{FF2B5EF4-FFF2-40B4-BE49-F238E27FC236}">
                <a16:creationId xmlns:a16="http://schemas.microsoft.com/office/drawing/2014/main" id="{B1475293-2CDD-5F42-B6A6-FFDE7C6E4E53}"/>
              </a:ext>
            </a:extLst>
          </p:cNvPr>
          <p:cNvPicPr>
            <a:picLocks noChangeAspect="1"/>
          </p:cNvPicPr>
          <p:nvPr/>
        </p:nvPicPr>
        <p:blipFill>
          <a:blip r:embed="rId3"/>
          <a:stretch>
            <a:fillRect/>
          </a:stretch>
        </p:blipFill>
        <p:spPr>
          <a:xfrm>
            <a:off x="1596000" y="2160000"/>
            <a:ext cx="9000000" cy="4500000"/>
          </a:xfrm>
          <a:prstGeom prst="rect">
            <a:avLst/>
          </a:prstGeom>
        </p:spPr>
      </p:pic>
    </p:spTree>
    <p:extLst>
      <p:ext uri="{BB962C8B-B14F-4D97-AF65-F5344CB8AC3E}">
        <p14:creationId xmlns:p14="http://schemas.microsoft.com/office/powerpoint/2010/main" val="2795710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r>
                  <a:rPr lang="fr-FR" sz="2400" b="1" dirty="0"/>
                  <a:t>Coefficient d’asymétrie : règle empirique</a:t>
                </a:r>
              </a:p>
              <a:p>
                <a:endParaRPr lang="fr-FR" sz="2400" dirty="0"/>
              </a:p>
              <a:p>
                <a:pPr marL="342900" indent="-342900">
                  <a:buFont typeface="Arial" panose="020B0604020202020204" pitchFamily="34" charset="0"/>
                  <a:buChar char="•"/>
                </a:pPr>
                <a:r>
                  <a:rPr lang="fr-FR" sz="2400" dirty="0"/>
                  <a:t>Pour interpréter la valeur du coefficient d’asymétrie, on utilise en général la règle empirique suivante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−0,5&lt;</m:t>
                    </m:r>
                    <m:r>
                      <a:rPr lang="fr-FR" sz="2400" b="0" i="1" smtClean="0">
                        <a:latin typeface="Cambria Math" panose="02040503050406030204" pitchFamily="18" charset="0"/>
                      </a:rPr>
                      <m:t>𝑠𝑘𝑒𝑤</m:t>
                    </m:r>
                    <m:r>
                      <a:rPr lang="fr-FR" sz="2400" b="0" i="1" smtClean="0">
                        <a:latin typeface="Cambria Math" panose="02040503050406030204" pitchFamily="18" charset="0"/>
                      </a:rPr>
                      <m:t>&lt;0,5</m:t>
                    </m:r>
                  </m:oMath>
                </a14:m>
                <a:r>
                  <a:rPr lang="fr-FR" sz="2400" dirty="0"/>
                  <a:t>  : distribution approximativement symétrique.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−1&lt;</m:t>
                    </m:r>
                    <m:r>
                      <a:rPr lang="fr-FR" sz="2400" b="0" i="1" smtClean="0">
                        <a:latin typeface="Cambria Math" panose="02040503050406030204" pitchFamily="18" charset="0"/>
                      </a:rPr>
                      <m:t>𝑠𝑘𝑒𝑤</m:t>
                    </m:r>
                    <m:r>
                      <a:rPr lang="fr-FR" sz="2400" b="0" i="1" smtClean="0">
                        <a:latin typeface="Cambria Math" panose="02040503050406030204" pitchFamily="18" charset="0"/>
                      </a:rPr>
                      <m:t>&lt;−0,5</m:t>
                    </m:r>
                  </m:oMath>
                </a14:m>
                <a:r>
                  <a:rPr lang="fr-FR" sz="2400" dirty="0"/>
                  <a:t> ou </a:t>
                </a:r>
                <a14:m>
                  <m:oMath xmlns:m="http://schemas.openxmlformats.org/officeDocument/2006/math">
                    <m:r>
                      <a:rPr lang="fr-FR" sz="2400" b="0" i="1" smtClean="0">
                        <a:latin typeface="Cambria Math" panose="02040503050406030204" pitchFamily="18" charset="0"/>
                      </a:rPr>
                      <m:t>0,5&lt;</m:t>
                    </m:r>
                    <m:r>
                      <a:rPr lang="fr-FR" sz="2400" b="0" i="1" smtClean="0">
                        <a:latin typeface="Cambria Math" panose="02040503050406030204" pitchFamily="18" charset="0"/>
                      </a:rPr>
                      <m:t>𝑠𝑘𝑒𝑤</m:t>
                    </m:r>
                    <m:r>
                      <a:rPr lang="fr-FR" sz="2400" b="0" i="1" smtClean="0">
                        <a:latin typeface="Cambria Math" panose="02040503050406030204" pitchFamily="18" charset="0"/>
                      </a:rPr>
                      <m:t>&lt;1</m:t>
                    </m:r>
                  </m:oMath>
                </a14:m>
                <a:r>
                  <a:rPr lang="fr-FR" sz="2400" dirty="0"/>
                  <a:t> : distribution modérément asymétrique.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𝑠𝑘𝑒𝑤</m:t>
                    </m:r>
                    <m:r>
                      <a:rPr lang="fr-FR" sz="2400" b="0" i="1" smtClean="0">
                        <a:latin typeface="Cambria Math" panose="02040503050406030204" pitchFamily="18" charset="0"/>
                      </a:rPr>
                      <m:t>&lt;−1</m:t>
                    </m:r>
                  </m:oMath>
                </a14:m>
                <a:r>
                  <a:rPr lang="fr-FR" sz="2400" dirty="0"/>
                  <a:t> ou </a:t>
                </a:r>
                <a14:m>
                  <m:oMath xmlns:m="http://schemas.openxmlformats.org/officeDocument/2006/math">
                    <m:r>
                      <a:rPr lang="fr-FR" sz="2400" b="0" i="1" smtClean="0">
                        <a:latin typeface="Cambria Math" panose="02040503050406030204" pitchFamily="18" charset="0"/>
                      </a:rPr>
                      <m:t>𝑠𝑘𝑒𝑤</m:t>
                    </m:r>
                    <m:r>
                      <a:rPr lang="fr-FR" sz="2400" b="0" i="1" smtClean="0">
                        <a:latin typeface="Cambria Math" panose="02040503050406030204" pitchFamily="18" charset="0"/>
                      </a:rPr>
                      <m:t>&gt;1</m:t>
                    </m:r>
                  </m:oMath>
                </a14:m>
                <a:r>
                  <a:rPr lang="fr-FR" sz="2400" dirty="0"/>
                  <a:t> : distribution fortement asymétrique.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154984"/>
              </a:xfrm>
              <a:prstGeom prst="rect">
                <a:avLst/>
              </a:prstGeom>
              <a:blipFill>
                <a:blip r:embed="rId3"/>
                <a:stretch>
                  <a:fillRect l="-843" t="-1220" b="-2439"/>
                </a:stretch>
              </a:blipFill>
            </p:spPr>
            <p:txBody>
              <a:bodyPr/>
              <a:lstStyle/>
              <a:p>
                <a:r>
                  <a:rPr lang="fr-FR">
                    <a:noFill/>
                  </a:rPr>
                  <a:t> </a:t>
                </a:r>
              </a:p>
            </p:txBody>
          </p:sp>
        </mc:Fallback>
      </mc:AlternateContent>
    </p:spTree>
    <p:extLst>
      <p:ext uri="{BB962C8B-B14F-4D97-AF65-F5344CB8AC3E}">
        <p14:creationId xmlns:p14="http://schemas.microsoft.com/office/powerpoint/2010/main" val="1474621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569660"/>
          </a:xfrm>
          <a:prstGeom prst="rect">
            <a:avLst/>
          </a:prstGeom>
          <a:noFill/>
        </p:spPr>
        <p:txBody>
          <a:bodyPr wrap="square" rtlCol="0">
            <a:spAutoFit/>
          </a:bodyPr>
          <a:lstStyle/>
          <a:p>
            <a:r>
              <a:rPr lang="fr-FR" sz="2400" b="1" dirty="0"/>
              <a:t>Coefficient d’asymétrie : remarque</a:t>
            </a:r>
          </a:p>
          <a:p>
            <a:endParaRPr lang="fr-FR" sz="2400" dirty="0"/>
          </a:p>
          <a:p>
            <a:pPr marL="342900" indent="-342900">
              <a:buFont typeface="Arial" panose="020B0604020202020204" pitchFamily="34" charset="0"/>
              <a:buChar char="•"/>
            </a:pPr>
            <a:r>
              <a:rPr lang="fr-FR" sz="2400" dirty="0"/>
              <a:t>C’est bien sûr dans le cas de distributions asymétriques que la moyenne et la médiane diffèrent sensiblement :</a:t>
            </a:r>
          </a:p>
        </p:txBody>
      </p:sp>
      <p:pic>
        <p:nvPicPr>
          <p:cNvPr id="6" name="Image 5">
            <a:extLst>
              <a:ext uri="{FF2B5EF4-FFF2-40B4-BE49-F238E27FC236}">
                <a16:creationId xmlns:a16="http://schemas.microsoft.com/office/drawing/2014/main" id="{71A2325A-EEF8-DD46-87F9-2BEE3CEF7E60}"/>
              </a:ext>
            </a:extLst>
          </p:cNvPr>
          <p:cNvPicPr>
            <a:picLocks noChangeAspect="1"/>
          </p:cNvPicPr>
          <p:nvPr/>
        </p:nvPicPr>
        <p:blipFill>
          <a:blip r:embed="rId2"/>
          <a:stretch>
            <a:fillRect/>
          </a:stretch>
        </p:blipFill>
        <p:spPr>
          <a:xfrm>
            <a:off x="2496000" y="3056645"/>
            <a:ext cx="7200000" cy="3600000"/>
          </a:xfrm>
          <a:prstGeom prst="rect">
            <a:avLst/>
          </a:prstGeom>
        </p:spPr>
      </p:pic>
      <p:cxnSp>
        <p:nvCxnSpPr>
          <p:cNvPr id="8" name="Connecteur droit 7">
            <a:extLst>
              <a:ext uri="{FF2B5EF4-FFF2-40B4-BE49-F238E27FC236}">
                <a16:creationId xmlns:a16="http://schemas.microsoft.com/office/drawing/2014/main" id="{6BF5CE16-646F-AB46-BECE-F475C2BADB4D}"/>
              </a:ext>
            </a:extLst>
          </p:cNvPr>
          <p:cNvCxnSpPr>
            <a:cxnSpLocks/>
          </p:cNvCxnSpPr>
          <p:nvPr/>
        </p:nvCxnSpPr>
        <p:spPr>
          <a:xfrm>
            <a:off x="4092498" y="3925230"/>
            <a:ext cx="0" cy="22748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8C99AE93-9047-294C-89A1-94DAE4B5E799}"/>
              </a:ext>
            </a:extLst>
          </p:cNvPr>
          <p:cNvCxnSpPr>
            <a:cxnSpLocks/>
          </p:cNvCxnSpPr>
          <p:nvPr/>
        </p:nvCxnSpPr>
        <p:spPr>
          <a:xfrm>
            <a:off x="4445621" y="4812041"/>
            <a:ext cx="0" cy="14040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D408FF2A-2E1B-7044-8E2B-E2DCB6B85DDD}"/>
                  </a:ext>
                </a:extLst>
              </p:cNvPr>
              <p:cNvSpPr txBox="1"/>
              <p:nvPr/>
            </p:nvSpPr>
            <p:spPr>
              <a:xfrm>
                <a:off x="3774688" y="6271796"/>
                <a:ext cx="6356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𝑚</m:t>
                          </m:r>
                        </m:e>
                        <m:sub>
                          <m:r>
                            <a:rPr lang="fr-FR" b="0" i="1" smtClean="0">
                              <a:solidFill>
                                <a:srgbClr val="FF0000"/>
                              </a:solidFill>
                              <a:latin typeface="Cambria Math" panose="02040503050406030204" pitchFamily="18" charset="0"/>
                            </a:rPr>
                            <m:t>𝑒</m:t>
                          </m:r>
                        </m:sub>
                      </m:sSub>
                    </m:oMath>
                  </m:oMathPara>
                </a14:m>
                <a:endParaRPr lang="fr-FR" dirty="0"/>
              </a:p>
            </p:txBody>
          </p:sp>
        </mc:Choice>
        <mc:Fallback xmlns="">
          <p:sp>
            <p:nvSpPr>
              <p:cNvPr id="14" name="ZoneTexte 13">
                <a:extLst>
                  <a:ext uri="{FF2B5EF4-FFF2-40B4-BE49-F238E27FC236}">
                    <a16:creationId xmlns:a16="http://schemas.microsoft.com/office/drawing/2014/main" id="{D408FF2A-2E1B-7044-8E2B-E2DCB6B85DDD}"/>
                  </a:ext>
                </a:extLst>
              </p:cNvPr>
              <p:cNvSpPr txBox="1">
                <a:spLocks noRot="1" noChangeAspect="1" noMove="1" noResize="1" noEditPoints="1" noAdjustHandles="1" noChangeArrowheads="1" noChangeShapeType="1" noTextEdit="1"/>
              </p:cNvSpPr>
              <p:nvPr/>
            </p:nvSpPr>
            <p:spPr>
              <a:xfrm>
                <a:off x="3774688" y="6271796"/>
                <a:ext cx="635620" cy="36933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E61DAC17-E92E-AD47-9355-1F400D88FB76}"/>
                  </a:ext>
                </a:extLst>
              </p:cNvPr>
              <p:cNvSpPr txBox="1"/>
              <p:nvPr/>
            </p:nvSpPr>
            <p:spPr>
              <a:xfrm>
                <a:off x="4205870" y="6271796"/>
                <a:ext cx="4795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fr-FR" i="1" smtClean="0">
                              <a:solidFill>
                                <a:srgbClr val="0070C0"/>
                              </a:solidFill>
                              <a:latin typeface="Cambria Math" panose="02040503050406030204" pitchFamily="18" charset="0"/>
                            </a:rPr>
                          </m:ctrlPr>
                        </m:barPr>
                        <m:e>
                          <m:r>
                            <a:rPr lang="fr-FR" b="0" i="1" smtClean="0">
                              <a:solidFill>
                                <a:srgbClr val="0070C0"/>
                              </a:solidFill>
                              <a:latin typeface="Cambria Math" panose="02040503050406030204" pitchFamily="18" charset="0"/>
                            </a:rPr>
                            <m:t>𝑥</m:t>
                          </m:r>
                        </m:e>
                      </m:bar>
                    </m:oMath>
                  </m:oMathPara>
                </a14:m>
                <a:endParaRPr lang="fr-FR" dirty="0"/>
              </a:p>
            </p:txBody>
          </p:sp>
        </mc:Choice>
        <mc:Fallback xmlns="">
          <p:sp>
            <p:nvSpPr>
              <p:cNvPr id="15" name="ZoneTexte 14">
                <a:extLst>
                  <a:ext uri="{FF2B5EF4-FFF2-40B4-BE49-F238E27FC236}">
                    <a16:creationId xmlns:a16="http://schemas.microsoft.com/office/drawing/2014/main" id="{E61DAC17-E92E-AD47-9355-1F400D88FB76}"/>
                  </a:ext>
                </a:extLst>
              </p:cNvPr>
              <p:cNvSpPr txBox="1">
                <a:spLocks noRot="1" noChangeAspect="1" noMove="1" noResize="1" noEditPoints="1" noAdjustHandles="1" noChangeArrowheads="1" noChangeShapeType="1" noTextEdit="1"/>
              </p:cNvSpPr>
              <p:nvPr/>
            </p:nvSpPr>
            <p:spPr>
              <a:xfrm>
                <a:off x="4205870" y="6271796"/>
                <a:ext cx="479502" cy="369332"/>
              </a:xfrm>
              <a:prstGeom prst="rect">
                <a:avLst/>
              </a:prstGeom>
              <a:blipFill>
                <a:blip r:embed="rId4"/>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4082705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731488"/>
              </a:xfrm>
              <a:prstGeom prst="rect">
                <a:avLst/>
              </a:prstGeom>
              <a:noFill/>
            </p:spPr>
            <p:txBody>
              <a:bodyPr wrap="square" rtlCol="0">
                <a:spAutoFit/>
              </a:bodyPr>
              <a:lstStyle/>
              <a:p>
                <a:r>
                  <a:rPr lang="fr-FR" sz="2400" b="1" dirty="0"/>
                  <a:t>Coefficient d’aplatissement : définition</a:t>
                </a:r>
              </a:p>
              <a:p>
                <a:endParaRPr lang="fr-FR" sz="2400" dirty="0"/>
              </a:p>
              <a:p>
                <a:pPr marL="342900" indent="-342900">
                  <a:buFont typeface="Arial" panose="020B0604020202020204" pitchFamily="34" charset="0"/>
                  <a:buChar char="•"/>
                </a:pPr>
                <a:r>
                  <a:rPr lang="fr-FR" sz="2400" dirty="0"/>
                  <a:t>On définit le </a:t>
                </a:r>
                <a:r>
                  <a:rPr lang="fr-FR" sz="2400" b="1" dirty="0"/>
                  <a:t>coefficient d’aplatissement </a:t>
                </a:r>
                <a:r>
                  <a:rPr lang="fr-FR" sz="2400" dirty="0"/>
                  <a:t>de l’échantillon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noté </a:t>
                </a:r>
                <a14:m>
                  <m:oMath xmlns:m="http://schemas.openxmlformats.org/officeDocument/2006/math">
                    <m:r>
                      <a:rPr lang="fr-FR" sz="2400" i="1">
                        <a:latin typeface="Cambria Math" panose="02040503050406030204" pitchFamily="18" charset="0"/>
                      </a:rPr>
                      <m:t>𝑘</m:t>
                    </m:r>
                    <m:r>
                      <a:rPr lang="fr-FR" sz="2400" b="0" i="1" smtClean="0">
                        <a:latin typeface="Cambria Math" panose="02040503050406030204" pitchFamily="18" charset="0"/>
                      </a:rPr>
                      <m:t>𝑢𝑟𝑡</m:t>
                    </m:r>
                  </m:oMath>
                </a14:m>
                <a:r>
                  <a:rPr lang="fr-FR" sz="2400" dirty="0"/>
                  <a:t>, par</a:t>
                </a:r>
              </a:p>
              <a:p>
                <a:pPr marL="342900" indent="-342900">
                  <a:buFont typeface="Arial" panose="020B0604020202020204" pitchFamily="34" charset="0"/>
                  <a:buChar char="•"/>
                </a:pPr>
                <a:endParaRPr lang="fr-FR" sz="2400" dirty="0"/>
              </a:p>
              <a:p>
                <a:pPr/>
                <a14:m>
                  <m:oMathPara xmlns:m="http://schemas.openxmlformats.org/officeDocument/2006/math">
                    <m:oMathParaPr>
                      <m:jc m:val="centerGroup"/>
                    </m:oMathParaPr>
                    <m:oMath xmlns:m="http://schemas.openxmlformats.org/officeDocument/2006/math">
                      <m:r>
                        <a:rPr lang="fr-FR" sz="2400" i="1">
                          <a:latin typeface="Cambria Math" panose="02040503050406030204" pitchFamily="18" charset="0"/>
                        </a:rPr>
                        <m:t>𝑘</m:t>
                      </m:r>
                      <m:r>
                        <a:rPr lang="fr-FR" sz="2400" b="0" i="1" smtClean="0">
                          <a:latin typeface="Cambria Math" panose="02040503050406030204" pitchFamily="18" charset="0"/>
                        </a:rPr>
                        <m:t>𝑢𝑟𝑡</m:t>
                      </m:r>
                      <m:r>
                        <a:rPr lang="fr-FR" sz="2400" i="1">
                          <a:latin typeface="Cambria Math" panose="02040503050406030204" pitchFamily="18" charset="0"/>
                        </a:rPr>
                        <m:t>=</m:t>
                      </m:r>
                      <m:f>
                        <m:fPr>
                          <m:ctrlPr>
                            <a:rPr lang="fr-FR" sz="2400" i="1">
                              <a:latin typeface="Cambria Math" panose="02040503050406030204" pitchFamily="18" charset="0"/>
                            </a:rPr>
                          </m:ctrlPr>
                        </m:fPr>
                        <m:num>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r>
                                        <a:rPr lang="fr-FR" sz="2400" i="1">
                                          <a:latin typeface="Cambria Math" panose="02040503050406030204" pitchFamily="18" charset="0"/>
                                        </a:rPr>
                                        <m:t>−</m:t>
                                      </m:r>
                                      <m:bar>
                                        <m:barPr>
                                          <m:pos m:val="top"/>
                                          <m:ctrlPr>
                                            <a:rPr lang="fr-FR" sz="2400" i="1">
                                              <a:latin typeface="Cambria Math" panose="02040503050406030204" pitchFamily="18" charset="0"/>
                                            </a:rPr>
                                          </m:ctrlPr>
                                        </m:barPr>
                                        <m:e>
                                          <m:r>
                                            <a:rPr lang="fr-FR" sz="2400" i="1">
                                              <a:latin typeface="Cambria Math" panose="02040503050406030204" pitchFamily="18" charset="0"/>
                                            </a:rPr>
                                            <m:t>𝑥</m:t>
                                          </m:r>
                                        </m:e>
                                      </m:bar>
                                    </m:e>
                                  </m:d>
                                </m:e>
                                <m:sup>
                                  <m:r>
                                    <a:rPr lang="fr-FR" sz="2400" b="0" i="1" smtClean="0">
                                      <a:latin typeface="Cambria Math" panose="02040503050406030204" pitchFamily="18" charset="0"/>
                                    </a:rPr>
                                    <m:t>4</m:t>
                                  </m:r>
                                </m:sup>
                              </m:sSup>
                            </m:e>
                          </m:nary>
                        </m:num>
                        <m:den>
                          <m:sSup>
                            <m:sSupPr>
                              <m:ctrlPr>
                                <a:rPr lang="fr-FR" sz="2400" i="1">
                                  <a:latin typeface="Cambria Math" panose="02040503050406030204" pitchFamily="18" charset="0"/>
                                </a:rPr>
                              </m:ctrlPr>
                            </m:sSupPr>
                            <m:e>
                              <m:r>
                                <a:rPr lang="fr-FR" sz="2400" i="1">
                                  <a:latin typeface="Cambria Math" panose="02040503050406030204" pitchFamily="18" charset="0"/>
                                </a:rPr>
                                <m:t>𝑠</m:t>
                              </m:r>
                            </m:e>
                            <m:sup>
                              <m:r>
                                <a:rPr lang="fr-FR" sz="2400" b="0" i="1" smtClean="0">
                                  <a:latin typeface="Cambria Math" panose="02040503050406030204" pitchFamily="18" charset="0"/>
                                </a:rPr>
                                <m:t>4</m:t>
                              </m:r>
                            </m:sup>
                          </m:sSup>
                        </m:den>
                      </m:f>
                      <m:r>
                        <a:rPr lang="fr-FR" sz="2400" b="0" i="1" smtClean="0">
                          <a:latin typeface="Cambria Math" panose="02040503050406030204" pitchFamily="18" charset="0"/>
                        </a:rPr>
                        <m:t>−3</m:t>
                      </m:r>
                      <m:r>
                        <a:rPr lang="fr-FR" sz="2400" i="1">
                          <a:latin typeface="Cambria Math" panose="02040503050406030204" pitchFamily="18" charset="0"/>
                        </a:rPr>
                        <m:t>=</m:t>
                      </m:r>
                      <m:f>
                        <m:fPr>
                          <m:ctrlPr>
                            <a:rPr lang="fr-FR" sz="2400" i="1">
                              <a:latin typeface="Cambria Math" panose="02040503050406030204" pitchFamily="18" charset="0"/>
                            </a:rPr>
                          </m:ctrlPr>
                        </m:fPr>
                        <m:num>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r>
                                        <a:rPr lang="fr-FR" sz="2400" i="1">
                                          <a:latin typeface="Cambria Math" panose="02040503050406030204" pitchFamily="18" charset="0"/>
                                        </a:rPr>
                                        <m:t>−</m:t>
                                      </m:r>
                                      <m:bar>
                                        <m:barPr>
                                          <m:pos m:val="top"/>
                                          <m:ctrlPr>
                                            <a:rPr lang="fr-FR" sz="2400" i="1">
                                              <a:latin typeface="Cambria Math" panose="02040503050406030204" pitchFamily="18" charset="0"/>
                                            </a:rPr>
                                          </m:ctrlPr>
                                        </m:barPr>
                                        <m:e>
                                          <m:r>
                                            <a:rPr lang="fr-FR" sz="2400" i="1">
                                              <a:latin typeface="Cambria Math" panose="02040503050406030204" pitchFamily="18" charset="0"/>
                                            </a:rPr>
                                            <m:t>𝑥</m:t>
                                          </m:r>
                                        </m:e>
                                      </m:bar>
                                    </m:e>
                                  </m:d>
                                </m:e>
                                <m:sup>
                                  <m:r>
                                    <a:rPr lang="fr-FR" sz="2400" b="0" i="1" smtClean="0">
                                      <a:latin typeface="Cambria Math" panose="02040503050406030204" pitchFamily="18" charset="0"/>
                                    </a:rPr>
                                    <m:t>4</m:t>
                                  </m:r>
                                </m:sup>
                              </m:sSup>
                            </m:e>
                          </m:nary>
                        </m:num>
                        <m:den>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f>
                                    <m:fPr>
                                      <m:ctrlPr>
                                        <a:rPr lang="fr-FR" sz="2400" i="1">
                                          <a:latin typeface="Cambria Math" panose="02040503050406030204" pitchFamily="18" charset="0"/>
                                        </a:rPr>
                                      </m:ctrlPr>
                                    </m:fPr>
                                    <m:num>
                                      <m:r>
                                        <a:rPr lang="fr-FR" sz="2400" i="1">
                                          <a:latin typeface="Cambria Math" panose="02040503050406030204" pitchFamily="18" charset="0"/>
                                        </a:rPr>
                                        <m:t>1</m:t>
                                      </m:r>
                                    </m:num>
                                    <m:den>
                                      <m:r>
                                        <a:rPr lang="fr-FR" sz="2400" i="1">
                                          <a:latin typeface="Cambria Math" panose="02040503050406030204" pitchFamily="18" charset="0"/>
                                        </a:rPr>
                                        <m:t>𝑛</m:t>
                                      </m:r>
                                      <m:r>
                                        <a:rPr lang="fr-FR" sz="2400" i="1">
                                          <a:latin typeface="Cambria Math" panose="02040503050406030204" pitchFamily="18" charset="0"/>
                                        </a:rPr>
                                        <m:t>−1</m:t>
                                      </m:r>
                                    </m:den>
                                  </m:f>
                                  <m:nary>
                                    <m:naryPr>
                                      <m:chr m:val="∑"/>
                                      <m:ctrlPr>
                                        <a:rPr lang="fr-FR"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=1</m:t>
                                      </m:r>
                                    </m:sub>
                                    <m:sup>
                                      <m:r>
                                        <a:rPr lang="fr-FR" sz="2400" i="1">
                                          <a:latin typeface="Cambria Math" panose="02040503050406030204" pitchFamily="18" charset="0"/>
                                        </a:rPr>
                                        <m:t>𝑛</m:t>
                                      </m:r>
                                    </m:sup>
                                    <m:e>
                                      <m:sSup>
                                        <m:sSupPr>
                                          <m:ctrlPr>
                                            <a:rPr lang="fr-FR" sz="2400" i="1">
                                              <a:latin typeface="Cambria Math" panose="02040503050406030204" pitchFamily="18" charset="0"/>
                                            </a:rPr>
                                          </m:ctrlPr>
                                        </m:sSupPr>
                                        <m:e>
                                          <m:d>
                                            <m:dPr>
                                              <m:ctrlPr>
                                                <a:rPr lang="fr-FR" sz="2400" i="1">
                                                  <a:latin typeface="Cambria Math" panose="02040503050406030204" pitchFamily="18" charset="0"/>
                                                </a:rPr>
                                              </m:ctrlPr>
                                            </m:dPr>
                                            <m:e>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𝑖</m:t>
                                                  </m:r>
                                                </m:sub>
                                              </m:sSub>
                                              <m:r>
                                                <a:rPr lang="fr-FR" sz="2400" i="1">
                                                  <a:latin typeface="Cambria Math" panose="02040503050406030204" pitchFamily="18" charset="0"/>
                                                </a:rPr>
                                                <m:t>−</m:t>
                                              </m:r>
                                              <m:bar>
                                                <m:barPr>
                                                  <m:pos m:val="top"/>
                                                  <m:ctrlPr>
                                                    <a:rPr lang="fr-FR" sz="2400" i="1">
                                                      <a:latin typeface="Cambria Math" panose="02040503050406030204" pitchFamily="18" charset="0"/>
                                                    </a:rPr>
                                                  </m:ctrlPr>
                                                </m:barPr>
                                                <m:e>
                                                  <m:r>
                                                    <a:rPr lang="fr-FR" sz="2400" i="1">
                                                      <a:latin typeface="Cambria Math" panose="02040503050406030204" pitchFamily="18" charset="0"/>
                                                    </a:rPr>
                                                    <m:t>𝑥</m:t>
                                                  </m:r>
                                                </m:e>
                                              </m:bar>
                                            </m:e>
                                          </m:d>
                                        </m:e>
                                        <m:sup>
                                          <m:r>
                                            <a:rPr lang="fr-FR" sz="2400" i="1">
                                              <a:latin typeface="Cambria Math" panose="02040503050406030204" pitchFamily="18" charset="0"/>
                                            </a:rPr>
                                            <m:t>2</m:t>
                                          </m:r>
                                        </m:sup>
                                      </m:sSup>
                                    </m:e>
                                  </m:nary>
                                </m:e>
                              </m:d>
                            </m:e>
                            <m:sup>
                              <m:r>
                                <a:rPr lang="fr-FR" sz="2400" b="0" i="1" smtClean="0">
                                  <a:latin typeface="Cambria Math" panose="02040503050406030204" pitchFamily="18" charset="0"/>
                                </a:rPr>
                                <m:t>2</m:t>
                              </m:r>
                            </m:sup>
                          </m:sSup>
                        </m:den>
                      </m:f>
                      <m:r>
                        <a:rPr lang="fr-FR" sz="2400" b="0" i="1" smtClean="0">
                          <a:latin typeface="Cambria Math" panose="02040503050406030204" pitchFamily="18" charset="0"/>
                        </a:rPr>
                        <m:t>−3</m:t>
                      </m:r>
                    </m:oMath>
                  </m:oMathPara>
                </a14:m>
                <a:endParaRPr lang="fr-FR" sz="2400" dirty="0"/>
              </a:p>
              <a:p>
                <a:endParaRPr lang="fr-FR" sz="2400" dirty="0"/>
              </a:p>
              <a:p>
                <a:endParaRPr lang="fr-FR" sz="2400" dirty="0"/>
              </a:p>
              <a:p>
                <a:pPr marL="342900" indent="-342900">
                  <a:buFont typeface="Arial" panose="020B0604020202020204" pitchFamily="34" charset="0"/>
                  <a:buChar char="•"/>
                </a:pPr>
                <a:r>
                  <a:rPr lang="fr-FR" sz="2400" dirty="0"/>
                  <a:t>Il s’agit de la moyenne des puissances quatrièmes des écarts à la moyenne, divisé par l’écart-type puissance quatre.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731488"/>
              </a:xfrm>
              <a:prstGeom prst="rect">
                <a:avLst/>
              </a:prstGeom>
              <a:blipFill>
                <a:blip r:embed="rId3"/>
                <a:stretch>
                  <a:fillRect l="-843" t="-1070" b="-1872"/>
                </a:stretch>
              </a:blipFill>
            </p:spPr>
            <p:txBody>
              <a:bodyPr/>
              <a:lstStyle/>
              <a:p>
                <a:r>
                  <a:rPr lang="fr-FR">
                    <a:noFill/>
                  </a:rPr>
                  <a:t> </a:t>
                </a:r>
              </a:p>
            </p:txBody>
          </p:sp>
        </mc:Fallback>
      </mc:AlternateContent>
    </p:spTree>
    <p:extLst>
      <p:ext uri="{BB962C8B-B14F-4D97-AF65-F5344CB8AC3E}">
        <p14:creationId xmlns:p14="http://schemas.microsoft.com/office/powerpoint/2010/main" val="13264393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893647"/>
              </a:xfrm>
              <a:prstGeom prst="rect">
                <a:avLst/>
              </a:prstGeom>
              <a:noFill/>
            </p:spPr>
            <p:txBody>
              <a:bodyPr wrap="square" rtlCol="0">
                <a:spAutoFit/>
              </a:bodyPr>
              <a:lstStyle/>
              <a:p>
                <a:r>
                  <a:rPr lang="fr-FR" sz="2400" b="1" dirty="0"/>
                  <a:t>Coefficient d’aplatissement : interprétation</a:t>
                </a:r>
              </a:p>
              <a:p>
                <a:endParaRPr lang="fr-FR" sz="2400" dirty="0"/>
              </a:p>
              <a:p>
                <a:pPr marL="342900" indent="-342900">
                  <a:buFont typeface="Arial" panose="020B0604020202020204" pitchFamily="34" charset="0"/>
                  <a:buChar char="•"/>
                </a:pPr>
                <a:r>
                  <a:rPr lang="fr-FR" sz="2400" dirty="0"/>
                  <a:t>Le coefficient d’aplatissement mesure en quelque sorte la quantité de valeurs extrêmes d’une variable quantitative :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𝑘𝑢𝑟𝑡</m:t>
                    </m:r>
                    <m:r>
                      <a:rPr lang="fr-FR" sz="2400" b="0" i="1" smtClean="0">
                        <a:latin typeface="Cambria Math" panose="02040503050406030204" pitchFamily="18" charset="0"/>
                      </a:rPr>
                      <m:t>≃0</m:t>
                    </m:r>
                  </m:oMath>
                </a14:m>
                <a:r>
                  <a:rPr lang="fr-FR" sz="2400" dirty="0"/>
                  <a:t> : la queue de la distribution comporte autant de valeurs que dans le cas d’une variable de loi normale.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𝑘𝑢𝑟𝑡</m:t>
                    </m:r>
                    <m:r>
                      <a:rPr lang="fr-FR" sz="2400" b="0" i="1" smtClean="0">
                        <a:latin typeface="Cambria Math" panose="02040503050406030204" pitchFamily="18" charset="0"/>
                      </a:rPr>
                      <m:t>&lt;</m:t>
                    </m:r>
                    <m:r>
                      <a:rPr lang="fr-FR" sz="2400" i="1">
                        <a:latin typeface="Cambria Math" panose="02040503050406030204" pitchFamily="18" charset="0"/>
                      </a:rPr>
                      <m:t>0</m:t>
                    </m:r>
                  </m:oMath>
                </a14:m>
                <a:r>
                  <a:rPr lang="fr-FR" sz="2400" dirty="0"/>
                  <a:t> : la queue de la distribution comporte moins de valeurs que dans le cas d’une variable de loi normale.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𝑘𝑢𝑟𝑡</m:t>
                    </m:r>
                    <m:r>
                      <a:rPr lang="fr-FR" sz="2400" b="0" i="1" smtClean="0">
                        <a:latin typeface="Cambria Math" panose="02040503050406030204" pitchFamily="18" charset="0"/>
                      </a:rPr>
                      <m:t>&gt;</m:t>
                    </m:r>
                    <m:r>
                      <a:rPr lang="fr-FR" sz="2400" i="1">
                        <a:latin typeface="Cambria Math" panose="02040503050406030204" pitchFamily="18" charset="0"/>
                      </a:rPr>
                      <m:t>0</m:t>
                    </m:r>
                  </m:oMath>
                </a14:m>
                <a:r>
                  <a:rPr lang="fr-FR" sz="2400" dirty="0"/>
                  <a:t> : la queue de la distribution comporte plus de valeurs que dans le cas d’une variable de loi normale</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4893647"/>
              </a:xfrm>
              <a:prstGeom prst="rect">
                <a:avLst/>
              </a:prstGeom>
              <a:blipFill>
                <a:blip r:embed="rId2"/>
                <a:stretch>
                  <a:fillRect l="-843" t="-1034" r="-1566" b="-1550"/>
                </a:stretch>
              </a:blipFill>
            </p:spPr>
            <p:txBody>
              <a:bodyPr/>
              <a:lstStyle/>
              <a:p>
                <a:r>
                  <a:rPr lang="fr-FR">
                    <a:noFill/>
                  </a:rPr>
                  <a:t> </a:t>
                </a:r>
              </a:p>
            </p:txBody>
          </p:sp>
        </mc:Fallback>
      </mc:AlternateContent>
    </p:spTree>
    <p:extLst>
      <p:ext uri="{BB962C8B-B14F-4D97-AF65-F5344CB8AC3E}">
        <p14:creationId xmlns:p14="http://schemas.microsoft.com/office/powerpoint/2010/main" val="227931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1. Distribution.</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1200329"/>
          </a:xfrm>
          <a:prstGeom prst="rect">
            <a:avLst/>
          </a:prstGeom>
          <a:noFill/>
        </p:spPr>
        <p:txBody>
          <a:bodyPr wrap="square" rtlCol="0">
            <a:spAutoFit/>
          </a:bodyPr>
          <a:lstStyle/>
          <a:p>
            <a:r>
              <a:rPr lang="fr-FR" sz="2400" b="1" dirty="0"/>
              <a:t>Table des effectifs ou des fréquences : exemple (suite)</a:t>
            </a:r>
          </a:p>
          <a:p>
            <a:endParaRPr lang="fr-FR" sz="2400" dirty="0"/>
          </a:p>
          <a:p>
            <a:pPr marL="342900" indent="-342900">
              <a:buFont typeface="Arial" panose="020B0604020202020204" pitchFamily="34" charset="0"/>
              <a:buChar char="•"/>
            </a:pPr>
            <a:r>
              <a:rPr lang="fr-FR" sz="2400" dirty="0"/>
              <a:t>Étude de la variable “first film“ en classant les modalités : </a:t>
            </a:r>
          </a:p>
        </p:txBody>
      </p:sp>
      <p:pic>
        <p:nvPicPr>
          <p:cNvPr id="5" name="Image 4">
            <a:extLst>
              <a:ext uri="{FF2B5EF4-FFF2-40B4-BE49-F238E27FC236}">
                <a16:creationId xmlns:a16="http://schemas.microsoft.com/office/drawing/2014/main" id="{A8F5FCFA-5093-E849-AAED-CE81AD8D5B18}"/>
              </a:ext>
            </a:extLst>
          </p:cNvPr>
          <p:cNvPicPr>
            <a:picLocks noChangeAspect="1"/>
          </p:cNvPicPr>
          <p:nvPr/>
        </p:nvPicPr>
        <p:blipFill>
          <a:blip r:embed="rId3"/>
          <a:stretch>
            <a:fillRect/>
          </a:stretch>
        </p:blipFill>
        <p:spPr>
          <a:xfrm>
            <a:off x="2246400" y="3117600"/>
            <a:ext cx="2146300" cy="3200400"/>
          </a:xfrm>
          <a:prstGeom prst="rect">
            <a:avLst/>
          </a:prstGeom>
        </p:spPr>
      </p:pic>
      <p:pic>
        <p:nvPicPr>
          <p:cNvPr id="7" name="Image 6">
            <a:extLst>
              <a:ext uri="{FF2B5EF4-FFF2-40B4-BE49-F238E27FC236}">
                <a16:creationId xmlns:a16="http://schemas.microsoft.com/office/drawing/2014/main" id="{E1047439-F1A5-A347-AC3C-C951A078732E}"/>
              </a:ext>
            </a:extLst>
          </p:cNvPr>
          <p:cNvPicPr>
            <a:picLocks noChangeAspect="1"/>
          </p:cNvPicPr>
          <p:nvPr/>
        </p:nvPicPr>
        <p:blipFill>
          <a:blip r:embed="rId4"/>
          <a:stretch>
            <a:fillRect/>
          </a:stretch>
        </p:blipFill>
        <p:spPr>
          <a:xfrm>
            <a:off x="7723100" y="3117600"/>
            <a:ext cx="2222500" cy="3200400"/>
          </a:xfrm>
          <a:prstGeom prst="rect">
            <a:avLst/>
          </a:prstGeom>
        </p:spPr>
      </p:pic>
    </p:spTree>
    <p:extLst>
      <p:ext uri="{BB962C8B-B14F-4D97-AF65-F5344CB8AC3E}">
        <p14:creationId xmlns:p14="http://schemas.microsoft.com/office/powerpoint/2010/main" val="896915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d’aplatissement : exemple</a:t>
            </a:r>
            <a:endParaRPr lang="fr-FR" sz="2400" dirty="0"/>
          </a:p>
        </p:txBody>
      </p:sp>
      <p:pic>
        <p:nvPicPr>
          <p:cNvPr id="7" name="Image 6">
            <a:extLst>
              <a:ext uri="{FF2B5EF4-FFF2-40B4-BE49-F238E27FC236}">
                <a16:creationId xmlns:a16="http://schemas.microsoft.com/office/drawing/2014/main" id="{5EEC8894-EF84-D64A-94B9-107638A97667}"/>
              </a:ext>
            </a:extLst>
          </p:cNvPr>
          <p:cNvPicPr>
            <a:picLocks noChangeAspect="1"/>
          </p:cNvPicPr>
          <p:nvPr/>
        </p:nvPicPr>
        <p:blipFill>
          <a:blip r:embed="rId3"/>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741653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d’aplatissement : exemple (suite)</a:t>
            </a:r>
            <a:endParaRPr lang="fr-FR" sz="2400" dirty="0"/>
          </a:p>
        </p:txBody>
      </p:sp>
      <p:pic>
        <p:nvPicPr>
          <p:cNvPr id="7" name="Image 6">
            <a:extLst>
              <a:ext uri="{FF2B5EF4-FFF2-40B4-BE49-F238E27FC236}">
                <a16:creationId xmlns:a16="http://schemas.microsoft.com/office/drawing/2014/main" id="{3A28ACA2-9773-0E40-BCF0-764B06416C01}"/>
              </a:ext>
            </a:extLst>
          </p:cNvPr>
          <p:cNvPicPr>
            <a:picLocks noChangeAspect="1"/>
          </p:cNvPicPr>
          <p:nvPr/>
        </p:nvPicPr>
        <p:blipFill>
          <a:blip r:embed="rId3"/>
          <a:stretch>
            <a:fillRect/>
          </a:stretch>
        </p:blipFill>
        <p:spPr>
          <a:xfrm>
            <a:off x="1607595" y="2160000"/>
            <a:ext cx="9000000" cy="4500000"/>
          </a:xfrm>
          <a:prstGeom prst="rect">
            <a:avLst/>
          </a:prstGeom>
        </p:spPr>
      </p:pic>
    </p:spTree>
    <p:extLst>
      <p:ext uri="{BB962C8B-B14F-4D97-AF65-F5344CB8AC3E}">
        <p14:creationId xmlns:p14="http://schemas.microsoft.com/office/powerpoint/2010/main" val="4074068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d’aplatissement : exemple (suite)</a:t>
            </a:r>
            <a:endParaRPr lang="fr-FR" sz="2400" dirty="0"/>
          </a:p>
        </p:txBody>
      </p:sp>
      <p:pic>
        <p:nvPicPr>
          <p:cNvPr id="5" name="Image 4">
            <a:extLst>
              <a:ext uri="{FF2B5EF4-FFF2-40B4-BE49-F238E27FC236}">
                <a16:creationId xmlns:a16="http://schemas.microsoft.com/office/drawing/2014/main" id="{0A26C728-A6A8-D84D-BF13-7CC43FFD126E}"/>
              </a:ext>
            </a:extLst>
          </p:cNvPr>
          <p:cNvPicPr>
            <a:picLocks noChangeAspect="1"/>
          </p:cNvPicPr>
          <p:nvPr/>
        </p:nvPicPr>
        <p:blipFill>
          <a:blip r:embed="rId3"/>
          <a:stretch>
            <a:fillRect/>
          </a:stretch>
        </p:blipFill>
        <p:spPr>
          <a:xfrm>
            <a:off x="1596000" y="2160000"/>
            <a:ext cx="9000000" cy="4500000"/>
          </a:xfrm>
          <a:prstGeom prst="rect">
            <a:avLst/>
          </a:prstGeom>
        </p:spPr>
      </p:pic>
    </p:spTree>
    <p:extLst>
      <p:ext uri="{BB962C8B-B14F-4D97-AF65-F5344CB8AC3E}">
        <p14:creationId xmlns:p14="http://schemas.microsoft.com/office/powerpoint/2010/main" val="4156966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61665"/>
          </a:xfrm>
          <a:prstGeom prst="rect">
            <a:avLst/>
          </a:prstGeom>
          <a:noFill/>
        </p:spPr>
        <p:txBody>
          <a:bodyPr wrap="square" rtlCol="0">
            <a:spAutoFit/>
          </a:bodyPr>
          <a:lstStyle/>
          <a:p>
            <a:r>
              <a:rPr lang="fr-FR" sz="2400" b="1" dirty="0"/>
              <a:t>Coefficient d’aplatissement : exemple (fin)</a:t>
            </a:r>
            <a:endParaRPr lang="fr-FR" sz="2400" dirty="0"/>
          </a:p>
        </p:txBody>
      </p:sp>
      <p:pic>
        <p:nvPicPr>
          <p:cNvPr id="5" name="Image 4">
            <a:extLst>
              <a:ext uri="{FF2B5EF4-FFF2-40B4-BE49-F238E27FC236}">
                <a16:creationId xmlns:a16="http://schemas.microsoft.com/office/drawing/2014/main" id="{3225A990-7C6A-ED44-B9CA-A4B7C4909CBC}"/>
              </a:ext>
            </a:extLst>
          </p:cNvPr>
          <p:cNvPicPr>
            <a:picLocks noChangeAspect="1"/>
          </p:cNvPicPr>
          <p:nvPr/>
        </p:nvPicPr>
        <p:blipFill>
          <a:blip r:embed="rId3"/>
          <a:stretch>
            <a:fillRect/>
          </a:stretch>
        </p:blipFill>
        <p:spPr>
          <a:xfrm>
            <a:off x="1596000" y="2160000"/>
            <a:ext cx="9000000" cy="4500000"/>
          </a:xfrm>
          <a:prstGeom prst="rect">
            <a:avLst/>
          </a:prstGeom>
        </p:spPr>
      </p:pic>
    </p:spTree>
    <p:extLst>
      <p:ext uri="{BB962C8B-B14F-4D97-AF65-F5344CB8AC3E}">
        <p14:creationId xmlns:p14="http://schemas.microsoft.com/office/powerpoint/2010/main" val="21673802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4. Paramètres de forme.</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r>
                  <a:rPr lang="fr-FR" sz="2400" b="1" dirty="0"/>
                  <a:t>Coefficient d’aplatissement : règle empirique</a:t>
                </a:r>
              </a:p>
              <a:p>
                <a:endParaRPr lang="fr-FR" sz="2400" dirty="0"/>
              </a:p>
              <a:p>
                <a:pPr marL="342900" indent="-342900">
                  <a:buFont typeface="Arial" panose="020B0604020202020204" pitchFamily="34" charset="0"/>
                  <a:buChar char="•"/>
                </a:pPr>
                <a:r>
                  <a:rPr lang="fr-FR" sz="2400" dirty="0"/>
                  <a:t>Pour interpréter la valeur du coefficient d’aplatissement, on utilise en général la règle empirique suivante :</a:t>
                </a:r>
              </a:p>
              <a:p>
                <a:pPr marL="342900"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m:t>
                    </m:r>
                    <m:r>
                      <a:rPr lang="fr-FR" sz="2400" b="0" i="1" smtClean="0">
                        <a:latin typeface="Cambria Math" panose="02040503050406030204" pitchFamily="18" charset="0"/>
                      </a:rPr>
                      <m:t>2</m:t>
                    </m:r>
                    <m:r>
                      <a:rPr lang="fr-FR" sz="2400" i="1">
                        <a:latin typeface="Cambria Math" panose="02040503050406030204" pitchFamily="18" charset="0"/>
                      </a:rPr>
                      <m:t>&lt;</m:t>
                    </m:r>
                    <m:r>
                      <a:rPr lang="fr-FR" sz="2400" b="0" i="1" smtClean="0">
                        <a:latin typeface="Cambria Math" panose="02040503050406030204" pitchFamily="18" charset="0"/>
                      </a:rPr>
                      <m:t>𝑘𝑢𝑟𝑡</m:t>
                    </m:r>
                    <m:r>
                      <a:rPr lang="fr-FR" sz="2400" i="1">
                        <a:latin typeface="Cambria Math" panose="02040503050406030204" pitchFamily="18" charset="0"/>
                      </a:rPr>
                      <m:t>&lt;</m:t>
                    </m:r>
                    <m:r>
                      <a:rPr lang="fr-FR" sz="2400" b="0" i="1" smtClean="0">
                        <a:latin typeface="Cambria Math" panose="02040503050406030204" pitchFamily="18" charset="0"/>
                      </a:rPr>
                      <m:t>2</m:t>
                    </m:r>
                  </m:oMath>
                </a14:m>
                <a:r>
                  <a:rPr lang="fr-FR" sz="2400" dirty="0"/>
                  <a:t>  : distribution mésokurtique.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b="0" i="1" smtClean="0">
                        <a:latin typeface="Cambria Math" panose="02040503050406030204" pitchFamily="18" charset="0"/>
                      </a:rPr>
                      <m:t>𝑘𝑢𝑟𝑡</m:t>
                    </m:r>
                    <m:r>
                      <a:rPr lang="fr-FR" sz="2400" i="1">
                        <a:latin typeface="Cambria Math" panose="02040503050406030204" pitchFamily="18" charset="0"/>
                      </a:rPr>
                      <m:t>&lt;−</m:t>
                    </m:r>
                    <m:r>
                      <a:rPr lang="fr-FR" sz="2400" b="0" i="1" smtClean="0">
                        <a:latin typeface="Cambria Math" panose="02040503050406030204" pitchFamily="18" charset="0"/>
                      </a:rPr>
                      <m:t>2</m:t>
                    </m:r>
                  </m:oMath>
                </a14:m>
                <a:r>
                  <a:rPr lang="fr-FR" sz="2400" dirty="0"/>
                  <a:t> : distribution platicurtique.</a:t>
                </a:r>
              </a:p>
              <a:p>
                <a:pPr marL="800100" lvl="1" indent="-342900">
                  <a:buFont typeface="Arial" panose="020B0604020202020204" pitchFamily="34" charset="0"/>
                  <a:buChar char="•"/>
                </a:pPr>
                <a:endParaRPr lang="fr-FR" sz="2400" dirty="0"/>
              </a:p>
              <a:p>
                <a:pPr marL="800100" lvl="1" indent="-342900">
                  <a:buFont typeface="Arial" panose="020B0604020202020204" pitchFamily="34" charset="0"/>
                  <a:buChar char="•"/>
                </a:pPr>
                <a:r>
                  <a:rPr lang="fr-FR" sz="2400" dirty="0"/>
                  <a:t>Si </a:t>
                </a:r>
                <a14:m>
                  <m:oMath xmlns:m="http://schemas.openxmlformats.org/officeDocument/2006/math">
                    <m:r>
                      <a:rPr lang="fr-FR" sz="2400" i="1">
                        <a:latin typeface="Cambria Math" panose="02040503050406030204" pitchFamily="18" charset="0"/>
                      </a:rPr>
                      <m:t>𝑘</m:t>
                    </m:r>
                    <m:r>
                      <a:rPr lang="fr-FR" sz="2400" b="0" i="1" smtClean="0">
                        <a:latin typeface="Cambria Math" panose="02040503050406030204" pitchFamily="18" charset="0"/>
                      </a:rPr>
                      <m:t>𝑢𝑟𝑡</m:t>
                    </m:r>
                    <m:r>
                      <a:rPr lang="fr-FR" sz="2400" i="1">
                        <a:latin typeface="Cambria Math" panose="02040503050406030204" pitchFamily="18" charset="0"/>
                      </a:rPr>
                      <m:t>&gt;2</m:t>
                    </m:r>
                  </m:oMath>
                </a14:m>
                <a:r>
                  <a:rPr lang="fr-FR" sz="2400" dirty="0"/>
                  <a:t> : distribution leptokurtique.</a:t>
                </a:r>
              </a:p>
            </p:txBody>
          </p:sp>
        </mc:Choice>
        <mc:Fallback>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3"/>
                <a:stretch>
                  <a:fillRect l="-927" t="-1288" b="-2738"/>
                </a:stretch>
              </a:blipFill>
            </p:spPr>
            <p:txBody>
              <a:bodyPr/>
              <a:lstStyle/>
              <a:p>
                <a:r>
                  <a:rPr lang="fr-FR">
                    <a:noFill/>
                  </a:rPr>
                  <a:t> </a:t>
                </a:r>
              </a:p>
            </p:txBody>
          </p:sp>
        </mc:Fallback>
      </mc:AlternateContent>
      <p:pic>
        <p:nvPicPr>
          <p:cNvPr id="5" name="Graphique 4" descr="Livre ouvert avec un remplissage uni">
            <a:extLst>
              <a:ext uri="{FF2B5EF4-FFF2-40B4-BE49-F238E27FC236}">
                <a16:creationId xmlns:a16="http://schemas.microsoft.com/office/drawing/2014/main" id="{6A150BA5-DDAC-0D4C-972A-AC782BFE68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9258358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pic>
        <p:nvPicPr>
          <p:cNvPr id="3" name="Graphique 2" descr="Questions avec un remplissage uni">
            <a:extLst>
              <a:ext uri="{FF2B5EF4-FFF2-40B4-BE49-F238E27FC236}">
                <a16:creationId xmlns:a16="http://schemas.microsoft.com/office/drawing/2014/main" id="{117F3F9E-E45E-9844-8215-AA148A592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6000" y="1989000"/>
            <a:ext cx="2880000" cy="2880000"/>
          </a:xfrm>
          <a:prstGeom prst="rect">
            <a:avLst/>
          </a:prstGeom>
        </p:spPr>
      </p:pic>
      <p:sp>
        <p:nvSpPr>
          <p:cNvPr id="6" name="Titre 1">
            <a:extLst>
              <a:ext uri="{FF2B5EF4-FFF2-40B4-BE49-F238E27FC236}">
                <a16:creationId xmlns:a16="http://schemas.microsoft.com/office/drawing/2014/main" id="{6784514D-DFE8-6540-A8D9-ED1329C44D36}"/>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solidFill>
                  <a:schemeClr val="bg1"/>
                </a:solidFill>
              </a:rPr>
              <a:t>4. Paramètres de forme.</a:t>
            </a:r>
          </a:p>
        </p:txBody>
      </p:sp>
    </p:spTree>
    <p:extLst>
      <p:ext uri="{BB962C8B-B14F-4D97-AF65-F5344CB8AC3E}">
        <p14:creationId xmlns:p14="http://schemas.microsoft.com/office/powerpoint/2010/main" val="1497991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D2683"/>
        </a:solid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C0B1E25-C870-E44C-9AEC-2F6389ADF8D7}"/>
              </a:ext>
            </a:extLst>
          </p:cNvPr>
          <p:cNvSpPr txBox="1">
            <a:spLocks/>
          </p:cNvSpPr>
          <p:nvPr/>
        </p:nvSpPr>
        <p:spPr>
          <a:xfrm>
            <a:off x="831850" y="1709738"/>
            <a:ext cx="10515600" cy="285120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fr-FR" sz="5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fr-FR" sz="5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fr-FR" sz="5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fr-FR" sz="5400" dirty="0">
                <a:solidFill>
                  <a:prstClr val="white"/>
                </a:solidFill>
                <a:latin typeface="Calibri Light" panose="020F0302020204030204"/>
              </a:rPr>
              <a:t>5</a:t>
            </a:r>
            <a:r>
              <a:rPr kumimoji="0" lang="fr-FR" sz="5400" b="0" i="0" u="none" strike="noStrike" kern="1200" cap="none" spc="0" normalizeH="0" baseline="0" noProof="0" dirty="0">
                <a:ln>
                  <a:noFill/>
                </a:ln>
                <a:solidFill>
                  <a:prstClr val="white"/>
                </a:solidFill>
                <a:effectLst/>
                <a:uLnTx/>
                <a:uFillTx/>
                <a:latin typeface="Calibri Light" panose="020F0302020204030204"/>
                <a:ea typeface="+mj-ea"/>
                <a:cs typeface="+mj-cs"/>
              </a:rPr>
              <a:t>. Inférence.</a:t>
            </a:r>
          </a:p>
        </p:txBody>
      </p:sp>
    </p:spTree>
    <p:extLst>
      <p:ext uri="{BB962C8B-B14F-4D97-AF65-F5344CB8AC3E}">
        <p14:creationId xmlns:p14="http://schemas.microsoft.com/office/powerpoint/2010/main" val="38720041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Intervalle de confiance </a:t>
            </a:r>
            <a:r>
              <a:rPr lang="fr-FR" sz="2400" b="1" dirty="0">
                <a:solidFill>
                  <a:prstClr val="black"/>
                </a:solidFill>
                <a:latin typeface="Calibri" panose="020F0502020204030204"/>
              </a:rPr>
              <a:t>:</a:t>
            </a:r>
            <a:r>
              <a:rPr kumimoji="0" lang="fr-FR" sz="2400" b="1" i="0" u="none" strike="noStrike" kern="1200" cap="none" spc="0" normalizeH="0" baseline="0" noProof="0" dirty="0">
                <a:ln>
                  <a:noFill/>
                </a:ln>
                <a:solidFill>
                  <a:prstClr val="black"/>
                </a:solidFill>
                <a:effectLst/>
                <a:uLnTx/>
                <a:uFillTx/>
                <a:latin typeface="Calibri" panose="020F0502020204030204"/>
                <a:ea typeface="+mn-ea"/>
                <a:cs typeface="+mn-cs"/>
              </a:rPr>
              <a:t> principe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rPr>
              <a:t>Une estimation ponctuelle ne donne qu’une idée de la valeur de l’espérance, </a:t>
            </a:r>
            <a:r>
              <a:rPr lang="fr-FR" sz="2400" i="1" dirty="0">
                <a:solidFill>
                  <a:prstClr val="black"/>
                </a:solidFill>
              </a:rPr>
              <a:t>i.e.</a:t>
            </a:r>
            <a:r>
              <a:rPr lang="fr-FR" sz="2400" dirty="0">
                <a:solidFill>
                  <a:prstClr val="black"/>
                </a:solidFill>
              </a:rPr>
              <a:t> de la moyenne de la population.</a:t>
            </a:r>
          </a:p>
          <a:p>
            <a:pPr marL="342900" lvl="0" indent="-342900">
              <a:buFont typeface="Arial" panose="020B0604020202020204" pitchFamily="34" charset="0"/>
              <a:buChar char="•"/>
              <a:defRPr/>
            </a:pPr>
            <a:endParaRPr lang="fr-F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En effet, l’estimation fluctuera d’un échantillon à un autre.</a:t>
            </a:r>
          </a:p>
          <a:p>
            <a:pPr marL="342900" lvl="0" indent="-342900">
              <a:buFont typeface="Arial" panose="020B0604020202020204" pitchFamily="34" charset="0"/>
              <a:buChar char="•"/>
              <a:defRPr/>
            </a:pPr>
            <a:endParaRPr lang="fr-F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Pour préciser le crédit que l’on accordera à une telle estimation, on donnera le plus souvent un </a:t>
            </a:r>
            <a:r>
              <a:rPr lang="fr-FR" sz="2400" b="1" dirty="0">
                <a:solidFill>
                  <a:prstClr val="black"/>
                </a:solidFill>
              </a:rPr>
              <a:t>intervalle de confiance</a:t>
            </a:r>
            <a:r>
              <a:rPr lang="fr-FR" sz="2400" dirty="0">
                <a:solidFill>
                  <a:prstClr val="black"/>
                </a:solidFill>
              </a:rPr>
              <a:t>, dans lequel se trouvera l’espérance à estimer avec une probabilité donnée.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Graphique 5" descr="Pièces avec un remplissage uni">
            <a:extLst>
              <a:ext uri="{FF2B5EF4-FFF2-40B4-BE49-F238E27FC236}">
                <a16:creationId xmlns:a16="http://schemas.microsoft.com/office/drawing/2014/main" id="{7B555F95-DAE7-EB48-AB09-8B17C55725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3746401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pPr lvl="0">
                  <a:defRPr/>
                </a:pPr>
                <a:r>
                  <a:rPr lang="fr-FR" sz="2400" b="1" dirty="0">
                    <a:solidFill>
                      <a:prstClr val="black"/>
                    </a:solidFill>
                  </a:rPr>
                  <a:t>Intervalle de confiance : 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Soit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 une variable aléatoire dont on cherche à estimer l’espérance </a:t>
                </a:r>
                <a14:m>
                  <m:oMath xmlns:m="http://schemas.openxmlformats.org/officeDocument/2006/math">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𝔼</m:t>
                    </m:r>
                    <m:d>
                      <m:dPr>
                        <m:ctrlP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fr-FR"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d>
                  </m:oMath>
                </a14:m>
                <a:r>
                  <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lang="fr-FR" sz="2400" dirty="0">
                  <a:solidFill>
                    <a:prstClr val="black"/>
                  </a:solidFill>
                  <a:latin typeface="Calibri" panose="020F0502020204030204"/>
                </a:endParaRPr>
              </a:p>
              <a:p>
                <a:pPr marL="342900" indent="-342900">
                  <a:buFont typeface="Arial" panose="020B0604020202020204" pitchFamily="34" charset="0"/>
                  <a:buChar char="•"/>
                </a:pPr>
                <a:r>
                  <a:rPr lang="fr-FR" sz="2400" dirty="0"/>
                  <a:t>On suppose que l’on dispose d’un échantillon de </a:t>
                </a:r>
                <a14:m>
                  <m:oMath xmlns:m="http://schemas.openxmlformats.org/officeDocument/2006/math">
                    <m:r>
                      <a:rPr lang="fr-FR" sz="2400" i="1">
                        <a:latin typeface="Cambria Math" panose="02040503050406030204" pitchFamily="18" charset="0"/>
                      </a:rPr>
                      <m:t>𝑛</m:t>
                    </m:r>
                  </m:oMath>
                </a14:m>
                <a:r>
                  <a:rPr lang="fr-FR" sz="2400" dirty="0"/>
                  <a:t> observations de cette variable et l’on note </a:t>
                </a:r>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1</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𝑛</m:t>
                        </m:r>
                      </m:sub>
                    </m:sSub>
                  </m:oMath>
                </a14:m>
                <a:r>
                  <a:rPr lang="fr-FR" sz="2400" dirty="0"/>
                  <a:t> les différentes valeurs mesurées.</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On suppose de plus que </a:t>
                </a:r>
                <a14:m>
                  <m:oMath xmlns:m="http://schemas.openxmlformats.org/officeDocument/2006/math">
                    <m:r>
                      <a:rPr lang="fr-FR" sz="2400" b="0" i="1" smtClean="0">
                        <a:latin typeface="Cambria Math" panose="02040503050406030204" pitchFamily="18" charset="0"/>
                      </a:rPr>
                      <m:t>𝑛</m:t>
                    </m:r>
                  </m:oMath>
                </a14:m>
                <a:r>
                  <a:rPr lang="fr-FR" sz="2400" dirty="0"/>
                  <a:t> est “grand“, typiquement </a:t>
                </a:r>
                <a14:m>
                  <m:oMath xmlns:m="http://schemas.openxmlformats.org/officeDocument/2006/math">
                    <m:r>
                      <a:rPr lang="fr-FR" sz="2400" b="0" i="1" smtClean="0">
                        <a:latin typeface="Cambria Math" panose="02040503050406030204" pitchFamily="18" charset="0"/>
                      </a:rPr>
                      <m:t>𝑛</m:t>
                    </m:r>
                    <m:r>
                      <a:rPr lang="fr-FR" sz="2400" b="0" i="1" smtClean="0">
                        <a:latin typeface="Cambria Math" panose="02040503050406030204" pitchFamily="18" charset="0"/>
                      </a:rPr>
                      <m:t>≥30</m:t>
                    </m:r>
                  </m:oMath>
                </a14:m>
                <a:r>
                  <a:rPr lang="fr-FR" sz="2400" dirty="0"/>
                  <a:t>.</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Rappelons enfin que </a:t>
                </a:r>
                <a14:m>
                  <m:oMath xmlns:m="http://schemas.openxmlformats.org/officeDocument/2006/math">
                    <m:bar>
                      <m:barPr>
                        <m:pos m:val="top"/>
                        <m:ctrlPr>
                          <a:rPr lang="fr-FR" sz="2400" i="1" smtClean="0">
                            <a:latin typeface="Cambria Math" panose="02040503050406030204" pitchFamily="18" charset="0"/>
                          </a:rPr>
                        </m:ctrlPr>
                      </m:barPr>
                      <m:e>
                        <m:r>
                          <a:rPr lang="fr-FR" sz="2400" b="0" i="1" smtClean="0">
                            <a:latin typeface="Cambria Math" panose="02040503050406030204" pitchFamily="18" charset="0"/>
                          </a:rPr>
                          <m:t>𝑥</m:t>
                        </m:r>
                      </m:e>
                    </m:bar>
                  </m:oMath>
                </a14:m>
                <a:r>
                  <a:rPr lang="fr-FR" sz="2400" dirty="0"/>
                  <a:t> est un estimateur ponctuel de </a:t>
                </a:r>
                <a14:m>
                  <m:oMath xmlns:m="http://schemas.openxmlformats.org/officeDocument/2006/math">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oMath>
                </a14:m>
                <a:r>
                  <a:rPr lang="fr-FR" sz="2400" dirty="0"/>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2"/>
                <a:stretch>
                  <a:fillRect l="-843" t="-1338" b="-3010"/>
                </a:stretch>
              </a:blipFill>
            </p:spPr>
            <p:txBody>
              <a:bodyPr/>
              <a:lstStyle/>
              <a:p>
                <a:r>
                  <a:rPr lang="fr-FR">
                    <a:noFill/>
                  </a:rPr>
                  <a:t> </a:t>
                </a:r>
              </a:p>
            </p:txBody>
          </p:sp>
        </mc:Fallback>
      </mc:AlternateContent>
      <p:pic>
        <p:nvPicPr>
          <p:cNvPr id="4" name="Graphique 3" descr="Bécher avec un remplissage uni">
            <a:extLst>
              <a:ext uri="{FF2B5EF4-FFF2-40B4-BE49-F238E27FC236}">
                <a16:creationId xmlns:a16="http://schemas.microsoft.com/office/drawing/2014/main" id="{F7CC609C-B0EF-FA42-8E7D-6891DA355B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9923969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7C888-7DB0-A144-8F3D-23189552835D}"/>
              </a:ext>
            </a:extLst>
          </p:cNvPr>
          <p:cNvSpPr txBox="1">
            <a:spLocks/>
          </p:cNvSpPr>
          <p:nvPr/>
        </p:nvSpPr>
        <p:spPr>
          <a:xfrm>
            <a:off x="838200" y="365126"/>
            <a:ext cx="10515600" cy="5790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3200" dirty="0">
                <a:solidFill>
                  <a:prstClr val="black"/>
                </a:solidFill>
                <a:latin typeface="Calibri Light" panose="020F0302020204030204"/>
              </a:rPr>
              <a:t>5</a:t>
            </a:r>
            <a:r>
              <a:rPr kumimoji="0" lang="fr-FR" sz="3200" b="0" i="0" u="none" strike="noStrike" kern="1200" cap="none" spc="0" normalizeH="0" baseline="0" noProof="0" dirty="0">
                <a:ln>
                  <a:noFill/>
                </a:ln>
                <a:solidFill>
                  <a:prstClr val="black"/>
                </a:solidFill>
                <a:effectLst/>
                <a:uLnTx/>
                <a:uFillTx/>
                <a:latin typeface="Calibri Light" panose="020F0302020204030204"/>
                <a:ea typeface="+mj-ea"/>
                <a:cs typeface="+mj-cs"/>
              </a:rPr>
              <a:t>. Inférence.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5C8C869-0EAD-EA43-AF3E-D7D5D6E20C31}"/>
                  </a:ext>
                </a:extLst>
              </p:cNvPr>
              <p:cNvSpPr txBox="1"/>
              <p:nvPr/>
            </p:nvSpPr>
            <p:spPr>
              <a:xfrm>
                <a:off x="844826" y="1431230"/>
                <a:ext cx="10525539" cy="3785652"/>
              </a:xfrm>
              <a:prstGeom prst="rect">
                <a:avLst/>
              </a:prstGeom>
              <a:noFill/>
            </p:spPr>
            <p:txBody>
              <a:bodyPr wrap="square" rtlCol="0">
                <a:spAutoFit/>
              </a:bodyPr>
              <a:lstStyle/>
              <a:p>
                <a:pPr lvl="0">
                  <a:defRPr/>
                </a:pPr>
                <a:r>
                  <a:rPr lang="fr-FR" sz="2400" b="1" dirty="0">
                    <a:solidFill>
                      <a:prstClr val="black"/>
                    </a:solidFill>
                  </a:rPr>
                  <a:t>Intervalle de confiance : construction (suite)</a:t>
                </a:r>
              </a:p>
              <a:p>
                <a:pPr lvl="0">
                  <a:defRPr/>
                </a:pPr>
                <a:endParaRPr kumimoji="0" lang="fr-F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buFont typeface="Arial" panose="020B0604020202020204" pitchFamily="34" charset="0"/>
                  <a:buChar char="•"/>
                  <a:defRPr/>
                </a:pPr>
                <a:r>
                  <a:rPr lang="fr-FR" sz="2400" dirty="0">
                    <a:solidFill>
                      <a:prstClr val="black"/>
                    </a:solidFill>
                  </a:rPr>
                  <a:t>On se fixe un niveau de confiance </a:t>
                </a:r>
                <a14:m>
                  <m:oMath xmlns:m="http://schemas.openxmlformats.org/officeDocument/2006/math">
                    <m:r>
                      <a:rPr lang="fr-FR" sz="2400" b="0" i="1" smtClean="0">
                        <a:solidFill>
                          <a:prstClr val="black"/>
                        </a:solidFill>
                        <a:latin typeface="Cambria Math" panose="02040503050406030204" pitchFamily="18" charset="0"/>
                      </a:rPr>
                      <m:t>𝛽</m:t>
                    </m:r>
                  </m:oMath>
                </a14:m>
                <a:r>
                  <a:rPr lang="el-GR" sz="2400" dirty="0">
                    <a:solidFill>
                      <a:prstClr val="black"/>
                    </a:solidFill>
                  </a:rPr>
                  <a:t> </a:t>
                </a:r>
                <a:r>
                  <a:rPr lang="fr-FR" sz="2400" dirty="0">
                    <a:solidFill>
                      <a:prstClr val="black"/>
                    </a:solidFill>
                  </a:rPr>
                  <a:t>proche de </a:t>
                </a:r>
                <a14:m>
                  <m:oMath xmlns:m="http://schemas.openxmlformats.org/officeDocument/2006/math">
                    <m:r>
                      <a:rPr lang="fr-FR" sz="2400" i="1" dirty="0" smtClean="0">
                        <a:solidFill>
                          <a:prstClr val="black"/>
                        </a:solidFill>
                        <a:latin typeface="Cambria Math" panose="02040503050406030204" pitchFamily="18" charset="0"/>
                      </a:rPr>
                      <m:t>1</m:t>
                    </m:r>
                  </m:oMath>
                </a14:m>
                <a:r>
                  <a:rPr lang="fr-FR" sz="2400" dirty="0">
                    <a:solidFill>
                      <a:prstClr val="black"/>
                    </a:solidFill>
                  </a:rPr>
                  <a:t>, en général </a:t>
                </a:r>
                <a14:m>
                  <m:oMath xmlns:m="http://schemas.openxmlformats.org/officeDocument/2006/math">
                    <m:r>
                      <a:rPr lang="fr-FR" sz="2400" b="0" i="1" smtClean="0">
                        <a:solidFill>
                          <a:prstClr val="black"/>
                        </a:solidFill>
                        <a:latin typeface="Cambria Math" panose="02040503050406030204" pitchFamily="18" charset="0"/>
                      </a:rPr>
                      <m:t>𝛽</m:t>
                    </m:r>
                    <m:r>
                      <a:rPr lang="fr-FR" sz="2400" b="0" i="1" smtClean="0">
                        <a:solidFill>
                          <a:prstClr val="black"/>
                        </a:solidFill>
                        <a:latin typeface="Cambria Math" panose="02040503050406030204" pitchFamily="18" charset="0"/>
                      </a:rPr>
                      <m:t>=0,95</m:t>
                    </m:r>
                  </m:oMath>
                </a14:m>
                <a:r>
                  <a:rPr lang="fr-FR" sz="2400" dirty="0">
                    <a:solidFill>
                      <a:prstClr val="black"/>
                    </a:solidFill>
                  </a:rPr>
                  <a:t> ou </a:t>
                </a:r>
                <a:br>
                  <a:rPr lang="fr-FR" sz="2400" dirty="0">
                    <a:solidFill>
                      <a:prstClr val="black"/>
                    </a:solidFill>
                  </a:rPr>
                </a:br>
                <a14:m>
                  <m:oMath xmlns:m="http://schemas.openxmlformats.org/officeDocument/2006/math">
                    <m:r>
                      <a:rPr lang="fr-FR" sz="2400" b="0" i="1" smtClean="0">
                        <a:solidFill>
                          <a:prstClr val="black"/>
                        </a:solidFill>
                        <a:latin typeface="Cambria Math" panose="02040503050406030204" pitchFamily="18" charset="0"/>
                      </a:rPr>
                      <m:t>𝛽</m:t>
                    </m:r>
                    <m:r>
                      <a:rPr lang="fr-FR" sz="2400" b="0" i="1" smtClean="0">
                        <a:solidFill>
                          <a:prstClr val="black"/>
                        </a:solidFill>
                        <a:latin typeface="Cambria Math" panose="02040503050406030204" pitchFamily="18" charset="0"/>
                      </a:rPr>
                      <m:t>=0,99</m:t>
                    </m:r>
                  </m:oMath>
                </a14:m>
                <a:r>
                  <a:rPr lang="fr-FR" sz="2400" dirty="0">
                    <a:solidFill>
                      <a:prstClr val="black"/>
                    </a:solidFill>
                  </a:rPr>
                  <a:t>.</a:t>
                </a:r>
              </a:p>
              <a:p>
                <a:pPr marL="342900" lvl="0" indent="-342900">
                  <a:buFont typeface="Arial" panose="020B0604020202020204" pitchFamily="34" charset="0"/>
                  <a:buChar char="•"/>
                  <a:defRPr/>
                </a:pPr>
                <a:endParaRPr lang="fr-F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Le principe est donc de déterminer un intervalle </a:t>
                </a:r>
                <a14:m>
                  <m:oMath xmlns:m="http://schemas.openxmlformats.org/officeDocument/2006/math">
                    <m:d>
                      <m:dPr>
                        <m:begChr m:val="["/>
                        <m:endChr m:val="]"/>
                        <m:ctrlPr>
                          <a:rPr lang="fr-FR" sz="2400" i="1" smtClean="0">
                            <a:solidFill>
                              <a:prstClr val="black"/>
                            </a:solidFill>
                            <a:latin typeface="Cambria Math" panose="02040503050406030204" pitchFamily="18" charset="0"/>
                          </a:rPr>
                        </m:ctrlPr>
                      </m:dPr>
                      <m:e>
                        <m:r>
                          <a:rPr lang="fr-FR" sz="2400" b="0" i="1" smtClean="0">
                            <a:solidFill>
                              <a:prstClr val="black"/>
                            </a:solidFill>
                            <a:latin typeface="Cambria Math" panose="02040503050406030204" pitchFamily="18" charset="0"/>
                          </a:rPr>
                          <m:t>𝑎</m:t>
                        </m:r>
                        <m:r>
                          <a:rPr lang="fr-FR" sz="2400" b="0" i="1" smtClean="0">
                            <a:solidFill>
                              <a:prstClr val="black"/>
                            </a:solidFill>
                            <a:latin typeface="Cambria Math" panose="02040503050406030204" pitchFamily="18" charset="0"/>
                          </a:rPr>
                          <m:t>;</m:t>
                        </m:r>
                        <m:r>
                          <a:rPr lang="fr-FR" sz="2400" b="0" i="1" smtClean="0">
                            <a:solidFill>
                              <a:prstClr val="black"/>
                            </a:solidFill>
                            <a:latin typeface="Cambria Math" panose="02040503050406030204" pitchFamily="18" charset="0"/>
                          </a:rPr>
                          <m:t>𝑏</m:t>
                        </m:r>
                      </m:e>
                    </m:d>
                  </m:oMath>
                </a14:m>
                <a:r>
                  <a:rPr lang="fr-FR" sz="2400" dirty="0">
                    <a:solidFill>
                      <a:prstClr val="black"/>
                    </a:solidFill>
                  </a:rPr>
                  <a:t> dans lequel se situe </a:t>
                </a:r>
                <a14:m>
                  <m:oMath xmlns:m="http://schemas.openxmlformats.org/officeDocument/2006/math">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oMath>
                </a14:m>
                <a:r>
                  <a:rPr lang="fr-FR" sz="2400" dirty="0">
                    <a:solidFill>
                      <a:prstClr val="black"/>
                    </a:solidFill>
                  </a:rPr>
                  <a:t> avec une probabilité </a:t>
                </a:r>
                <a14:m>
                  <m:oMath xmlns:m="http://schemas.openxmlformats.org/officeDocument/2006/math">
                    <m:r>
                      <a:rPr lang="fr-FR" sz="2400" b="0" i="1" smtClean="0">
                        <a:solidFill>
                          <a:prstClr val="black"/>
                        </a:solidFill>
                        <a:latin typeface="Cambria Math" panose="02040503050406030204" pitchFamily="18" charset="0"/>
                      </a:rPr>
                      <m:t>𝛽</m:t>
                    </m:r>
                  </m:oMath>
                </a14:m>
                <a:r>
                  <a:rPr lang="el-GR" sz="2400" dirty="0">
                    <a:solidFill>
                      <a:prstClr val="black"/>
                    </a:solidFill>
                  </a:rPr>
                  <a:t>.</a:t>
                </a:r>
                <a:endParaRPr lang="fr-FR" sz="2400" dirty="0">
                  <a:solidFill>
                    <a:prstClr val="black"/>
                  </a:solidFill>
                </a:endParaRPr>
              </a:p>
              <a:p>
                <a:pPr marL="342900" lvl="0" indent="-342900">
                  <a:buFont typeface="Arial" panose="020B0604020202020204" pitchFamily="34" charset="0"/>
                  <a:buChar char="•"/>
                  <a:defRPr/>
                </a:pPr>
                <a:endParaRPr lang="el-GR" sz="2400" dirty="0">
                  <a:solidFill>
                    <a:prstClr val="black"/>
                  </a:solidFill>
                </a:endParaRPr>
              </a:p>
              <a:p>
                <a:pPr marL="342900" lvl="0" indent="-342900">
                  <a:buFont typeface="Arial" panose="020B0604020202020204" pitchFamily="34" charset="0"/>
                  <a:buChar char="•"/>
                  <a:defRPr/>
                </a:pPr>
                <a:r>
                  <a:rPr lang="fr-FR" sz="2400" dirty="0">
                    <a:solidFill>
                      <a:prstClr val="black"/>
                    </a:solidFill>
                  </a:rPr>
                  <a:t>Bien sûr </a:t>
                </a:r>
                <a14:m>
                  <m:oMath xmlns:m="http://schemas.openxmlformats.org/officeDocument/2006/math">
                    <m:r>
                      <a:rPr lang="fr-FR" sz="2400" b="0" i="1" smtClean="0">
                        <a:solidFill>
                          <a:prstClr val="black"/>
                        </a:solidFill>
                        <a:latin typeface="Cambria Math" panose="02040503050406030204" pitchFamily="18" charset="0"/>
                      </a:rPr>
                      <m:t>1−</m:t>
                    </m:r>
                    <m:r>
                      <a:rPr lang="fr-FR" sz="2400" b="0" i="1" smtClean="0">
                        <a:solidFill>
                          <a:prstClr val="black"/>
                        </a:solidFill>
                        <a:latin typeface="Cambria Math" panose="02040503050406030204" pitchFamily="18" charset="0"/>
                      </a:rPr>
                      <m:t>𝛽</m:t>
                    </m:r>
                  </m:oMath>
                </a14:m>
                <a:r>
                  <a:rPr lang="el-GR" sz="2400" dirty="0">
                    <a:solidFill>
                      <a:prstClr val="black"/>
                    </a:solidFill>
                  </a:rPr>
                  <a:t> </a:t>
                </a:r>
                <a:r>
                  <a:rPr lang="fr-FR" sz="2400" dirty="0">
                    <a:solidFill>
                      <a:prstClr val="black"/>
                    </a:solidFill>
                  </a:rPr>
                  <a:t>représente le risque d’erreur, c’est-à-dire la probabilité que l’intervalle construit ne contienne pas </a:t>
                </a:r>
                <a14:m>
                  <m:oMath xmlns:m="http://schemas.openxmlformats.org/officeDocument/2006/math">
                    <m:r>
                      <a:rPr lang="fr-FR" sz="2400" i="1">
                        <a:solidFill>
                          <a:prstClr val="black"/>
                        </a:solidFill>
                        <a:latin typeface="Cambria Math" panose="02040503050406030204" pitchFamily="18" charset="0"/>
                      </a:rPr>
                      <m:t>𝔼</m:t>
                    </m:r>
                    <m:d>
                      <m:dPr>
                        <m:ctrlPr>
                          <a:rPr lang="fr-FR" sz="2400" i="1">
                            <a:solidFill>
                              <a:prstClr val="black"/>
                            </a:solidFill>
                            <a:latin typeface="Cambria Math" panose="02040503050406030204" pitchFamily="18" charset="0"/>
                          </a:rPr>
                        </m:ctrlPr>
                      </m:dPr>
                      <m:e>
                        <m:r>
                          <a:rPr lang="fr-FR" sz="2400" i="1">
                            <a:solidFill>
                              <a:prstClr val="black"/>
                            </a:solidFill>
                            <a:latin typeface="Cambria Math" panose="02040503050406030204" pitchFamily="18" charset="0"/>
                          </a:rPr>
                          <m:t>𝑋</m:t>
                        </m:r>
                      </m:e>
                    </m:d>
                  </m:oMath>
                </a14:m>
                <a:r>
                  <a:rPr lang="fr-FR" sz="2400" dirty="0">
                    <a:solidFill>
                      <a:prstClr val="black"/>
                    </a:solidFill>
                  </a:rPr>
                  <a:t>.</a:t>
                </a:r>
              </a:p>
            </p:txBody>
          </p:sp>
        </mc:Choice>
        <mc:Fallback xmlns="">
          <p:sp>
            <p:nvSpPr>
              <p:cNvPr id="3" name="ZoneTexte 2">
                <a:extLst>
                  <a:ext uri="{FF2B5EF4-FFF2-40B4-BE49-F238E27FC236}">
                    <a16:creationId xmlns:a16="http://schemas.microsoft.com/office/drawing/2014/main" id="{D5C8C869-0EAD-EA43-AF3E-D7D5D6E20C31}"/>
                  </a:ext>
                </a:extLst>
              </p:cNvPr>
              <p:cNvSpPr txBox="1">
                <a:spLocks noRot="1" noChangeAspect="1" noMove="1" noResize="1" noEditPoints="1" noAdjustHandles="1" noChangeArrowheads="1" noChangeShapeType="1" noTextEdit="1"/>
              </p:cNvSpPr>
              <p:nvPr/>
            </p:nvSpPr>
            <p:spPr>
              <a:xfrm>
                <a:off x="844826" y="1431230"/>
                <a:ext cx="10525539" cy="3785652"/>
              </a:xfrm>
              <a:prstGeom prst="rect">
                <a:avLst/>
              </a:prstGeom>
              <a:blipFill>
                <a:blip r:embed="rId3"/>
                <a:stretch>
                  <a:fillRect l="-843" t="-1338" b="-3010"/>
                </a:stretch>
              </a:blipFill>
            </p:spPr>
            <p:txBody>
              <a:bodyPr/>
              <a:lstStyle/>
              <a:p>
                <a:r>
                  <a:rPr lang="fr-FR">
                    <a:noFill/>
                  </a:rPr>
                  <a:t> </a:t>
                </a:r>
              </a:p>
            </p:txBody>
          </p:sp>
        </mc:Fallback>
      </mc:AlternateContent>
      <p:pic>
        <p:nvPicPr>
          <p:cNvPr id="5" name="Graphique 4" descr="Métronome avec un remplissage uni">
            <a:extLst>
              <a:ext uri="{FF2B5EF4-FFF2-40B4-BE49-F238E27FC236}">
                <a16:creationId xmlns:a16="http://schemas.microsoft.com/office/drawing/2014/main" id="{6AE1E15F-F538-9840-9A5E-DFEAF99661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000" y="5040000"/>
            <a:ext cx="1080000" cy="1080000"/>
          </a:xfrm>
          <a:prstGeom prst="rect">
            <a:avLst/>
          </a:prstGeom>
        </p:spPr>
      </p:pic>
    </p:spTree>
    <p:extLst>
      <p:ext uri="{BB962C8B-B14F-4D97-AF65-F5344CB8AC3E}">
        <p14:creationId xmlns:p14="http://schemas.microsoft.com/office/powerpoint/2010/main" val="2529649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5129</TotalTime>
  <Words>6456</Words>
  <Application>Microsoft Office PowerPoint</Application>
  <PresentationFormat>Grand écran</PresentationFormat>
  <Paragraphs>986</Paragraphs>
  <Slides>125</Slides>
  <Notes>50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125</vt:i4>
      </vt:variant>
    </vt:vector>
  </HeadingPairs>
  <TitlesOfParts>
    <vt:vector size="131" baseType="lpstr">
      <vt:lpstr>Arial</vt:lpstr>
      <vt:lpstr>Calibri</vt:lpstr>
      <vt:lpstr>Calibri Light</vt:lpstr>
      <vt:lpstr>Cambria Math</vt:lpstr>
      <vt:lpstr>Linux Libertine</vt:lpstr>
      <vt:lpstr>Thème Office</vt:lpstr>
      <vt:lpstr>Variables quantitatives (1) : analyse univariée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dc:title>
  <dc:creator>Laurent Godefroy</dc:creator>
  <cp:lastModifiedBy>Laurent Godefroy</cp:lastModifiedBy>
  <cp:revision>103</cp:revision>
  <dcterms:created xsi:type="dcterms:W3CDTF">2021-02-04T09:09:06Z</dcterms:created>
  <dcterms:modified xsi:type="dcterms:W3CDTF">2022-04-02T16:27:30Z</dcterms:modified>
</cp:coreProperties>
</file>